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7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docProps/core.xml" ContentType="application/vnd.openxmlformats-package.core-properties+xml"/>
  <Override PartName="/ppt/tags/tag4.xml" ContentType="application/vnd.openxmlformats-officedocument.presentationml.tags+xml"/>
  <Override PartName="/docProps/app.xml" ContentType="application/vnd.openxmlformats-officedocument.extended-properties+xml"/>
  <Override PartName="/ppt/tags/tag5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88" r:id="rId2"/>
    <p:sldMasterId id="2147483702" r:id="rId3"/>
  </p:sldMasterIdLst>
  <p:notesMasterIdLst>
    <p:notesMasterId r:id="rId35"/>
  </p:notesMasterIdLst>
  <p:handoutMasterIdLst>
    <p:handoutMasterId r:id="rId36"/>
  </p:handoutMasterIdLst>
  <p:sldIdLst>
    <p:sldId id="256" r:id="rId4"/>
    <p:sldId id="289" r:id="rId5"/>
    <p:sldId id="327" r:id="rId6"/>
    <p:sldId id="328" r:id="rId7"/>
    <p:sldId id="2146849475" r:id="rId8"/>
    <p:sldId id="2146849442" r:id="rId9"/>
    <p:sldId id="2146849439" r:id="rId10"/>
    <p:sldId id="2146849465" r:id="rId11"/>
    <p:sldId id="2146849472" r:id="rId12"/>
    <p:sldId id="2146849443" r:id="rId13"/>
    <p:sldId id="2146849466" r:id="rId14"/>
    <p:sldId id="2146849467" r:id="rId15"/>
    <p:sldId id="2146849468" r:id="rId16"/>
    <p:sldId id="2146849469" r:id="rId17"/>
    <p:sldId id="2146849471" r:id="rId18"/>
    <p:sldId id="2146849470" r:id="rId19"/>
    <p:sldId id="2146849473" r:id="rId20"/>
    <p:sldId id="2146849474" r:id="rId21"/>
    <p:sldId id="529" r:id="rId22"/>
    <p:sldId id="337" r:id="rId23"/>
    <p:sldId id="544" r:id="rId24"/>
    <p:sldId id="545" r:id="rId25"/>
    <p:sldId id="546" r:id="rId26"/>
    <p:sldId id="547" r:id="rId27"/>
    <p:sldId id="548" r:id="rId28"/>
    <p:sldId id="549" r:id="rId29"/>
    <p:sldId id="550" r:id="rId30"/>
    <p:sldId id="551" r:id="rId31"/>
    <p:sldId id="498" r:id="rId32"/>
    <p:sldId id="542" r:id="rId33"/>
    <p:sldId id="262" r:id="rId34"/>
  </p:sldIdLst>
  <p:sldSz cx="12192000" cy="6858000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6062"/>
    <a:srgbClr val="EC767C"/>
    <a:srgbClr val="FFFF66"/>
    <a:srgbClr val="81A996"/>
    <a:srgbClr val="323F5D"/>
    <a:srgbClr val="F7C5C7"/>
    <a:srgbClr val="F1979B"/>
    <a:srgbClr val="DFE9E4"/>
    <a:srgbClr val="D5E3DC"/>
    <a:srgbClr val="6B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103" d="100"/>
          <a:sy n="103" d="100"/>
        </p:scale>
        <p:origin x="9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28"/>
    </p:cViewPr>
  </p:sorterViewPr>
  <p:notesViewPr>
    <p:cSldViewPr snapToGrid="0">
      <p:cViewPr varScale="1">
        <p:scale>
          <a:sx n="51" d="100"/>
          <a:sy n="51" d="100"/>
        </p:scale>
        <p:origin x="269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customXml" Target="../customXml/item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3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C1895-8725-4D88-89FA-B6A89C7473D0}" type="datetimeFigureOut">
              <a:rPr lang="fr-FR" smtClean="0"/>
              <a:t>21/01/2026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0F0F1-AA32-4C05-B4B1-EF1346F2021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1094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5F5D7-8A26-4155-B120-CC60B3505BFC}" type="datetimeFigureOut">
              <a:rPr lang="fr-FR" smtClean="0"/>
              <a:t>21/01/2026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9BB28-B50F-4113-96FC-498E517DC0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239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9BB28-B50F-4113-96FC-498E517DC0DA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0516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54CFE-8232-F318-AFB6-4DA1A11E0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5D69CD-03AB-F07A-D276-AE3B62D89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9D37A5-4190-3B39-0C32-8D53C38EC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27885-554D-3750-DBCA-D4B8781DD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923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E9A66-C338-6E05-9A1A-0E74A769F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6A76F0-8A1F-9E0F-A2E1-F58508BD2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92D58D-A283-35BC-F07A-41847614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CEB717-4D3B-5223-545C-D526B3186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96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4E137-40E4-2241-D040-951EC6786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44BD31-A2C5-0C7C-3480-C775DC322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410FEE-F0F3-C0AF-D43F-C64A9ADEA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095BD7-7C35-D34A-15B4-780824D0F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298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ECF75-564D-8E00-4823-72FD25E23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77D5DE-672C-53F0-FD61-5FDCC84BF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B1F00E-1A84-0C86-6674-34C8D2507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704C72-AE4F-C7C5-E425-14A062416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78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1CCEE-0AD8-1C38-1B5E-971A65BA6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AB9D10-EA3F-5A68-DAED-A1BA15668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53908C-843B-2FBA-3CB9-B0F54006C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822FB0-982C-B032-C194-4A4CE570E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595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029F-8EC4-1C11-EE73-4BE9DD867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270694-6373-EFF8-9D01-5C32780CB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EE3B56-65E6-9328-189B-FBBB8B95B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b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ADCF09-7099-44DB-7865-81EA58139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53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4DD74-91E4-1256-A101-C5BD13AA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512155-80EE-96F8-8D86-F421FA034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25D126-FE55-F1C7-4607-ED57959A8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39CA5E-01E0-C9FE-E202-3EA121D947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343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F6877-0D95-AF4C-E994-86ABA623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11858B-957A-C68D-27F5-04938842D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CACD98-700F-A27E-DE65-B6E19952B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A4C48-1546-3A31-7D3E-72FCF7C0A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904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10F7F-3879-1FB0-EEF5-8C826773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238E18-2B5A-ECDD-987F-CD892D0FC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E5EA79-A18D-F9D1-D49A-942418B7C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E05C69-236E-C621-1C3D-50B8640BF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048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4DC23-047A-76D4-3BCB-C52BFAA7C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725AED-293C-CE43-A98A-1C3A6270A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D4C880-450B-7840-F465-1BEE1EB71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600514-DB4C-99BB-E818-A3FD697FE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500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7DEA-6FB9-8127-B503-3FB2618EB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A2E8D0-94AA-A279-2B6A-E02B30568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58E514-1B72-3293-18BA-32CE9FCD7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530068-89BB-D369-B984-8F3D1872C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93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7CAF9-F6FC-7416-109B-7943DD56D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D4BD8F9-A22E-C64B-C1B9-2EEEC27CB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1616E6-515D-83E1-1EE9-3983D4B0F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437C0B-FDD6-BE06-A046-FD555DE49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29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D1189-A32C-0ABF-59E0-7D21CB579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A3BED5-1C25-9C7A-BEB6-9FAC0B806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DBB287-27D4-44E8-5F4B-9F49C5F5F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B9FCE0-E167-4B8C-C3DA-A2ACABAC8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A8251-3DB4-4417-8DA9-BCA6A33016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247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9BB28-B50F-4113-96FC-498E517DC0DA}" type="slidenum">
              <a:rPr lang="fr-FR" smtClean="0"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123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4838701" y="1540309"/>
            <a:ext cx="4408209" cy="4905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2"/>
          </p:nvPr>
        </p:nvSpPr>
        <p:spPr>
          <a:xfrm>
            <a:off x="4838701" y="2319200"/>
            <a:ext cx="6788151" cy="12065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5" name="Image 4" descr="logotype nexem CMJN fond clair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940" y="5222008"/>
            <a:ext cx="2969912" cy="130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4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page intercalai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4380481" y="3224475"/>
            <a:ext cx="6974416" cy="1573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5F606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page intercalaire</a:t>
            </a:r>
          </a:p>
        </p:txBody>
      </p:sp>
      <p:pic>
        <p:nvPicPr>
          <p:cNvPr id="4" name="Image 3" descr="logotype nexem CMJN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859" y="5647708"/>
            <a:ext cx="2343038" cy="102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6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602965" y="310562"/>
            <a:ext cx="10960100" cy="68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diapositive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04851" y="1677989"/>
            <a:ext cx="11068049" cy="34407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aseline="0">
                <a:solidFill>
                  <a:srgbClr val="5F6062"/>
                </a:solidFill>
                <a:latin typeface="Arial" panose="020B0604020202020204" pitchFamily="34" charset="0"/>
              </a:defRPr>
            </a:lvl1pPr>
            <a:lvl2pPr marL="457200" indent="0">
              <a:buFontTx/>
              <a:buNone/>
              <a:defRPr sz="2200" baseline="0">
                <a:latin typeface="Arial" panose="020B0604020202020204" pitchFamily="34" charset="0"/>
              </a:defRPr>
            </a:lvl2pPr>
          </a:lstStyle>
          <a:p>
            <a:pPr lvl="0"/>
            <a:r>
              <a:rPr lang="fr-FR" dirty="0"/>
              <a:t>Titre 1</a:t>
            </a:r>
          </a:p>
          <a:p>
            <a:pPr lvl="1"/>
            <a:r>
              <a:rPr lang="fr-FR" dirty="0"/>
              <a:t>Texte  </a:t>
            </a:r>
          </a:p>
        </p:txBody>
      </p:sp>
    </p:spTree>
    <p:extLst>
      <p:ext uri="{BB962C8B-B14F-4D97-AF65-F5344CB8AC3E}">
        <p14:creationId xmlns:p14="http://schemas.microsoft.com/office/powerpoint/2010/main" val="417075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602965" y="310562"/>
            <a:ext cx="10960100" cy="68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diapositive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602966" y="1583638"/>
            <a:ext cx="10960100" cy="6693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1 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2" hasCustomPrompt="1"/>
          </p:nvPr>
        </p:nvSpPr>
        <p:spPr>
          <a:xfrm>
            <a:off x="603251" y="2432051"/>
            <a:ext cx="10960100" cy="1282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602965" y="4040637"/>
            <a:ext cx="10960100" cy="631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aseline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 2</a:t>
            </a: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4" hasCustomPrompt="1"/>
          </p:nvPr>
        </p:nvSpPr>
        <p:spPr>
          <a:xfrm>
            <a:off x="602965" y="4880146"/>
            <a:ext cx="10960100" cy="1422400"/>
          </a:xfrm>
          <a:prstGeom prst="rect">
            <a:avLst/>
          </a:prstGeom>
        </p:spPr>
        <p:txBody>
          <a:bodyPr/>
          <a:lstStyle>
            <a:lvl1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1A996"/>
              </a:buClr>
              <a:buFont typeface="Arial" panose="020B0604020202020204" pitchFamily="34" charset="0"/>
              <a:buChar char="•"/>
              <a:defRPr sz="2200" baseline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Puce 1</a:t>
            </a:r>
          </a:p>
          <a:p>
            <a:pPr lvl="0"/>
            <a:r>
              <a:rPr lang="fr-FR" dirty="0"/>
              <a:t>Puce 2 </a:t>
            </a:r>
          </a:p>
          <a:p>
            <a:pPr lvl="0"/>
            <a:r>
              <a:rPr lang="fr-FR" dirty="0"/>
              <a:t>Puce 3</a:t>
            </a:r>
          </a:p>
        </p:txBody>
      </p:sp>
      <p:pic>
        <p:nvPicPr>
          <p:cNvPr id="9" name="Image 8" descr="logotype nexem CMJN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772" y="6011068"/>
            <a:ext cx="1316128" cy="57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9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f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5608"/>
            <a:ext cx="7281333" cy="151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3, rue au Maire – 75003 Paris</a:t>
            </a:r>
          </a:p>
          <a:p>
            <a:pPr lvl="0"/>
            <a:r>
              <a:rPr lang="fr-FR" dirty="0"/>
              <a:t>Tél. 01 43 12 19 19 – Fax 01 43 13 52 94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www.nexem.fr </a:t>
            </a:r>
          </a:p>
        </p:txBody>
      </p:sp>
      <p:pic>
        <p:nvPicPr>
          <p:cNvPr id="5" name="Image 4" descr="logotype nexem CMJN fond clair-01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576199"/>
            <a:ext cx="2496972" cy="109594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348479"/>
            <a:ext cx="4415968" cy="46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8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variant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9672C7E-019D-FBA3-7F09-750C25D0C1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304800"/>
            <a:ext cx="11588400" cy="54612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76053-E50C-CB63-D92A-41737B158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4410000"/>
            <a:ext cx="9000000" cy="360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3FFB69B-3E28-CA70-1686-15A87280500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0000" y="4789050"/>
            <a:ext cx="9000000" cy="360000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D72957C-E4A1-D746-E9BB-011A50F22C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5277525"/>
            <a:ext cx="9000000" cy="360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Nom, Date, </a:t>
            </a:r>
            <a:r>
              <a:rPr lang="en-US" err="1"/>
              <a:t>Année</a:t>
            </a:r>
            <a:endParaRPr lang="en-GB"/>
          </a:p>
        </p:txBody>
      </p:sp>
      <p:pic>
        <p:nvPicPr>
          <p:cNvPr id="6" name="Grafik 11">
            <a:extLst>
              <a:ext uri="{FF2B5EF4-FFF2-40B4-BE49-F238E27FC236}">
                <a16:creationId xmlns:a16="http://schemas.microsoft.com/office/drawing/2014/main" id="{FC3AA7F1-F8C0-F802-6AEB-0FF02A64B2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1963" y="6164039"/>
            <a:ext cx="1080000" cy="45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2443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supergraphic - true blu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AA5D7-8C76-E536-D354-F45FBD12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00" y="2314800"/>
            <a:ext cx="485280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69A028-AA9B-8F80-07A9-6EAC402137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638" y="3067200"/>
            <a:ext cx="4852800" cy="2588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B9F687E-4233-724F-96C8-BFA57712F3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00" y="1270800"/>
            <a:ext cx="1800000" cy="900000"/>
          </a:xfrm>
        </p:spPr>
        <p:txBody>
          <a:bodyPr/>
          <a:lstStyle>
            <a:lvl1pPr marL="0" indent="0">
              <a:buNone/>
              <a:defRPr sz="6400" b="1">
                <a:solidFill>
                  <a:schemeClr val="bg1"/>
                </a:solidFill>
              </a:defRPr>
            </a:lvl1pPr>
            <a:lvl2pPr marL="176213" indent="0">
              <a:buNone/>
              <a:defRPr sz="6400" b="1"/>
            </a:lvl2pPr>
            <a:lvl3pPr marL="357188" indent="0">
              <a:buNone/>
              <a:defRPr sz="6400" b="1"/>
            </a:lvl3pPr>
            <a:lvl4pPr marL="534988" indent="0">
              <a:buNone/>
              <a:defRPr sz="6400" b="1"/>
            </a:lvl4pPr>
            <a:lvl5pPr marL="715963" indent="0">
              <a:buNone/>
              <a:defRPr sz="6400" b="1"/>
            </a:lvl5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3" name="Espace réservé pour une image  29">
            <a:extLst>
              <a:ext uri="{FF2B5EF4-FFF2-40B4-BE49-F238E27FC236}">
                <a16:creationId xmlns:a16="http://schemas.microsoft.com/office/drawing/2014/main" id="{A2957306-C231-14A1-8312-C62B82D38C0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511800" y="0"/>
            <a:ext cx="6680200" cy="6858000"/>
          </a:xfrm>
          <a:prstGeom prst="parallelogram">
            <a:avLst>
              <a:gd name="adj" fmla="val 34601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402977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7A1A32-9B66-B905-F948-4DE7A7AA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BB42F8-260B-C2A0-C544-9462945F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2021A9-5D3A-1D7B-BB26-EE053C89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1260000"/>
            <a:ext cx="11581200" cy="334800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1692000"/>
            <a:ext cx="11581200" cy="3969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1741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2158888"/>
            <a:ext cx="564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2592000"/>
            <a:ext cx="5648400" cy="30915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F7A2340-BCCE-BAE4-1543-D93A1CF20A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562" y="2160000"/>
            <a:ext cx="564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104CEC1-3049-629D-2BFB-508568609B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3563" y="2592000"/>
            <a:ext cx="5648400" cy="30915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443A3FF-0F18-EB95-B1F7-C0D79AC924F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9DCABAC-5282-175F-09B8-FD802033103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2BB74EE-C12E-99A7-A96E-0DC8CC0DBDF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7F87247-C211-9AF7-A6A0-806395C206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5999" y="1258888"/>
            <a:ext cx="11581200" cy="720000"/>
          </a:xfrm>
        </p:spPr>
        <p:txBody>
          <a:bodyPr/>
          <a:lstStyle>
            <a:lvl1pPr marL="0" indent="0">
              <a:buNone/>
              <a:defRPr sz="1800"/>
            </a:lvl1pPr>
            <a:lvl2pPr marL="176213" indent="0">
              <a:buNone/>
              <a:defRPr sz="2000"/>
            </a:lvl2pPr>
            <a:lvl3pPr marL="357188" indent="0">
              <a:buNone/>
              <a:defRPr sz="2000"/>
            </a:lvl3pPr>
            <a:lvl4pPr marL="534988" indent="0">
              <a:buNone/>
              <a:defRPr sz="2000"/>
            </a:lvl4pPr>
            <a:lvl5pPr marL="715963" indent="0">
              <a:buNone/>
              <a:defRPr sz="2000"/>
            </a:lvl5pPr>
          </a:lstStyle>
          <a:p>
            <a:pPr lvl="0"/>
            <a:r>
              <a:rPr lang="en-US" err="1"/>
              <a:t>Espace</a:t>
            </a:r>
            <a:r>
              <a:rPr lang="en-US"/>
              <a:t> pour un </a:t>
            </a:r>
            <a:r>
              <a:rPr lang="en-US" err="1"/>
              <a:t>texte</a:t>
            </a:r>
            <a:r>
              <a:rPr lang="en-US"/>
              <a:t> </a:t>
            </a:r>
            <a:r>
              <a:rPr lang="en-US" err="1"/>
              <a:t>d’introduction</a:t>
            </a:r>
            <a:r>
              <a:rPr lang="en-US"/>
              <a:t> </a:t>
            </a:r>
            <a:r>
              <a:rPr lang="en-US" err="1"/>
              <a:t>facultatif</a:t>
            </a:r>
            <a:r>
              <a:rPr lang="en-US"/>
              <a:t> (2 </a:t>
            </a:r>
            <a:r>
              <a:rPr lang="en-US" err="1"/>
              <a:t>lignes</a:t>
            </a:r>
            <a:r>
              <a:rPr lang="en-US"/>
              <a:t> maximum)</a:t>
            </a:r>
          </a:p>
        </p:txBody>
      </p:sp>
    </p:spTree>
    <p:extLst>
      <p:ext uri="{BB962C8B-B14F-4D97-AF65-F5344CB8AC3E}">
        <p14:creationId xmlns:p14="http://schemas.microsoft.com/office/powerpoint/2010/main" val="250955470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- banne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7A1A32-9B66-B905-F948-4DE7A7AA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BB42F8-260B-C2A0-C544-9462945F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2021A9-5D3A-1D7B-BB26-EE053C89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2700000"/>
            <a:ext cx="564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3132000"/>
            <a:ext cx="5648400" cy="281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F7A2340-BCCE-BAE4-1543-D93A1CF20A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562" y="2700000"/>
            <a:ext cx="564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104CEC1-3049-629D-2BFB-508568609B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43563" y="3132000"/>
            <a:ext cx="5648400" cy="281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C8821C5-A6FB-D49F-DDED-113327453D8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5999" y="1263305"/>
            <a:ext cx="5648400" cy="1242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1137409A-77D2-E7C9-7EDA-FC9F06F8DB9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37601" y="1263305"/>
            <a:ext cx="5648400" cy="1242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5282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333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3762000"/>
            <a:ext cx="3668400" cy="17946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F7A2340-BCCE-BAE4-1543-D93A1CF20A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4781" y="333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104CEC1-3049-629D-2BFB-508568609B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64782" y="3762000"/>
            <a:ext cx="3668400" cy="17946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443A3FF-0F18-EB95-B1F7-C0D79AC924F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9DCABAC-5282-175F-09B8-FD802033103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2BB74EE-C12E-99A7-A96E-0DC8CC0DBDF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EDC2CE6-943D-F3EA-85E0-34B37E4168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23563" y="333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3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5DA77E7-7077-8025-921A-3EF4A5F2BCD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223564" y="3762000"/>
            <a:ext cx="3668400" cy="17946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DCCE1F-07CA-AB40-F546-DC01E18A40D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05999" y="1258888"/>
            <a:ext cx="366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12ADB6C8-AFC8-960F-E3B0-DC264E1965A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64781" y="1258888"/>
            <a:ext cx="366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6C1568C1-CB71-7803-639B-A505F707EF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23563" y="1258888"/>
            <a:ext cx="366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09925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216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2592000"/>
            <a:ext cx="3668400" cy="335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F7A2340-BCCE-BAE4-1543-D93A1CF20A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64781" y="216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104CEC1-3049-629D-2BFB-508568609B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64782" y="2592000"/>
            <a:ext cx="3668400" cy="335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443A3FF-0F18-EB95-B1F7-C0D79AC924F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9DCABAC-5282-175F-09B8-FD802033103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2BB74EE-C12E-99A7-A96E-0DC8CC0DBDF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EDC2CE6-943D-F3EA-85E0-34B37E4168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23563" y="2160000"/>
            <a:ext cx="366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3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5DA77E7-7077-8025-921A-3EF4A5F2BCD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223564" y="2592000"/>
            <a:ext cx="3668400" cy="335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C37BD24B-0050-8906-E9F3-CBBB1D8289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5999" y="1258888"/>
            <a:ext cx="11581200" cy="720000"/>
          </a:xfrm>
        </p:spPr>
        <p:txBody>
          <a:bodyPr/>
          <a:lstStyle>
            <a:lvl1pPr marL="0" indent="0">
              <a:buNone/>
              <a:defRPr sz="1800"/>
            </a:lvl1pPr>
            <a:lvl2pPr marL="176213" indent="0">
              <a:buNone/>
              <a:defRPr sz="2000"/>
            </a:lvl2pPr>
            <a:lvl3pPr marL="357188" indent="0">
              <a:buNone/>
              <a:defRPr sz="2000"/>
            </a:lvl3pPr>
            <a:lvl4pPr marL="534988" indent="0">
              <a:buNone/>
              <a:defRPr sz="2000"/>
            </a:lvl4pPr>
            <a:lvl5pPr marL="715963" indent="0">
              <a:buNone/>
              <a:defRPr sz="2000"/>
            </a:lvl5pPr>
          </a:lstStyle>
          <a:p>
            <a:pPr lvl="0"/>
            <a:r>
              <a:rPr lang="en-US" err="1"/>
              <a:t>Espace</a:t>
            </a:r>
            <a:r>
              <a:rPr lang="en-US"/>
              <a:t> pour un </a:t>
            </a:r>
            <a:r>
              <a:rPr lang="en-US" err="1"/>
              <a:t>texte</a:t>
            </a:r>
            <a:r>
              <a:rPr lang="en-US"/>
              <a:t> </a:t>
            </a:r>
            <a:r>
              <a:rPr lang="en-US" err="1"/>
              <a:t>d’introduction</a:t>
            </a:r>
            <a:r>
              <a:rPr lang="en-US"/>
              <a:t> facultative (2 </a:t>
            </a:r>
            <a:r>
              <a:rPr lang="en-US" err="1"/>
              <a:t>lignes</a:t>
            </a:r>
            <a:r>
              <a:rPr lang="en-US"/>
              <a:t> maximum)</a:t>
            </a:r>
          </a:p>
        </p:txBody>
      </p:sp>
    </p:spTree>
    <p:extLst>
      <p:ext uri="{BB962C8B-B14F-4D97-AF65-F5344CB8AC3E}">
        <p14:creationId xmlns:p14="http://schemas.microsoft.com/office/powerpoint/2010/main" val="329136654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s with 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1991F-3718-8448-0675-092878A5CA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397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BAFB1-EC08-DFF0-0E3C-E581CEA34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7809E4-8B49-BFC9-B2E3-764C3CAE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99B82-FC53-E52D-11E6-576CBA45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62F6C93-9039-61F9-A223-35A55C82F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E4CF0ECA-EE5C-4248-6024-E2419A195D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5999" y="1260000"/>
            <a:ext cx="5648400" cy="720000"/>
          </a:xfrm>
        </p:spPr>
        <p:txBody>
          <a:bodyPr/>
          <a:lstStyle>
            <a:lvl1pPr marL="0" indent="0">
              <a:buNone/>
              <a:defRPr sz="1800"/>
            </a:lvl1pPr>
            <a:lvl2pPr marL="176213" indent="0">
              <a:buNone/>
              <a:defRPr sz="2000"/>
            </a:lvl2pPr>
            <a:lvl3pPr marL="357188" indent="0">
              <a:buNone/>
              <a:defRPr sz="2000"/>
            </a:lvl3pPr>
            <a:lvl4pPr marL="534988" indent="0">
              <a:buNone/>
              <a:defRPr sz="2000"/>
            </a:lvl4pPr>
            <a:lvl5pPr marL="715963" indent="0">
              <a:buNone/>
              <a:defRPr sz="2000"/>
            </a:lvl5pPr>
          </a:lstStyle>
          <a:p>
            <a:pPr lvl="0"/>
            <a:r>
              <a:rPr lang="en-US" err="1"/>
              <a:t>Espace</a:t>
            </a:r>
            <a:r>
              <a:rPr lang="en-US"/>
              <a:t> pour un </a:t>
            </a:r>
            <a:r>
              <a:rPr lang="en-US" err="1"/>
              <a:t>texte</a:t>
            </a:r>
            <a:r>
              <a:rPr lang="en-US"/>
              <a:t> </a:t>
            </a:r>
            <a:r>
              <a:rPr lang="en-US" err="1"/>
              <a:t>d’introduction</a:t>
            </a:r>
            <a:r>
              <a:rPr lang="en-US"/>
              <a:t> facultative (2 </a:t>
            </a:r>
            <a:r>
              <a:rPr lang="en-US" err="1"/>
              <a:t>lignes</a:t>
            </a:r>
            <a:r>
              <a:rPr lang="en-US"/>
              <a:t> maximum)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EBE3D16-79BC-145D-104A-8871C7542E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8" y="2160000"/>
            <a:ext cx="5648399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2439DE8-BAC6-1132-9C68-89C2D648A1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6000" y="2592000"/>
            <a:ext cx="2682000" cy="702000"/>
          </a:xfrm>
        </p:spPr>
        <p:txBody>
          <a:bodyPr/>
          <a:lstStyle>
            <a:lvl1pPr marL="0" indent="0">
              <a:buNone/>
              <a:defRPr sz="4800" b="1"/>
            </a:lvl1pPr>
            <a:lvl2pPr marL="176213" indent="0">
              <a:buNone/>
              <a:defRPr sz="4800" b="1"/>
            </a:lvl2pPr>
            <a:lvl3pPr marL="357188" indent="0">
              <a:buNone/>
              <a:defRPr sz="4800" b="1"/>
            </a:lvl3pPr>
            <a:lvl4pPr marL="534988" indent="0">
              <a:buNone/>
              <a:defRPr sz="4800" b="1"/>
            </a:lvl4pPr>
            <a:lvl5pPr marL="715963" indent="0">
              <a:buNone/>
              <a:defRPr sz="4800" b="1"/>
            </a:lvl5pPr>
          </a:lstStyle>
          <a:p>
            <a:pPr lvl="0"/>
            <a:r>
              <a:rPr lang="en-US"/>
              <a:t>XX%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83744B-F36D-8700-9654-01B67F49DCB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6000" y="3294000"/>
            <a:ext cx="2682000" cy="702000"/>
          </a:xfrm>
        </p:spPr>
        <p:txBody>
          <a:bodyPr/>
          <a:lstStyle>
            <a:lvl1pPr marL="0" indent="0">
              <a:buNone/>
              <a:defRPr/>
            </a:lvl1pPr>
            <a:lvl2pPr marL="176213" indent="0">
              <a:buNone/>
              <a:defRPr/>
            </a:lvl2pPr>
            <a:lvl3pPr marL="357188" indent="0">
              <a:buNone/>
              <a:defRPr/>
            </a:lvl3pPr>
            <a:lvl4pPr marL="534988" indent="0">
              <a:buNone/>
              <a:defRPr/>
            </a:lvl4pPr>
            <a:lvl5pPr marL="715963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1514F61-BD65-F287-0158-FE1E635CA31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72397" y="2592000"/>
            <a:ext cx="2682000" cy="702000"/>
          </a:xfrm>
        </p:spPr>
        <p:txBody>
          <a:bodyPr/>
          <a:lstStyle>
            <a:lvl1pPr marL="0" indent="0">
              <a:buNone/>
              <a:defRPr sz="4800" b="1"/>
            </a:lvl1pPr>
            <a:lvl2pPr marL="176213" indent="0">
              <a:buNone/>
              <a:defRPr sz="4800" b="1"/>
            </a:lvl2pPr>
            <a:lvl3pPr marL="357188" indent="0">
              <a:buNone/>
              <a:defRPr sz="4800" b="1"/>
            </a:lvl3pPr>
            <a:lvl4pPr marL="534988" indent="0">
              <a:buNone/>
              <a:defRPr sz="4800" b="1"/>
            </a:lvl4pPr>
            <a:lvl5pPr marL="715963" indent="0">
              <a:buNone/>
              <a:defRPr sz="4800" b="1"/>
            </a:lvl5pPr>
          </a:lstStyle>
          <a:p>
            <a:pPr lvl="0"/>
            <a:r>
              <a:rPr lang="en-US"/>
              <a:t>XX%</a:t>
            </a: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9D29752-2CDB-6A63-C2F8-9A45E5BA0A9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72397" y="3294000"/>
            <a:ext cx="2682000" cy="702000"/>
          </a:xfrm>
        </p:spPr>
        <p:txBody>
          <a:bodyPr/>
          <a:lstStyle>
            <a:lvl1pPr marL="0" indent="0">
              <a:buNone/>
              <a:defRPr/>
            </a:lvl1pPr>
            <a:lvl2pPr marL="176213" indent="0">
              <a:buNone/>
              <a:defRPr/>
            </a:lvl2pPr>
            <a:lvl3pPr marL="357188" indent="0">
              <a:buNone/>
              <a:defRPr/>
            </a:lvl3pPr>
            <a:lvl4pPr marL="534988" indent="0">
              <a:buNone/>
              <a:defRPr/>
            </a:lvl4pPr>
            <a:lvl5pPr marL="715963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E4A55E5F-94F9-02B6-D5BF-BB64FCC807D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5998" y="4068000"/>
            <a:ext cx="5648399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0BE7F8DB-0BE1-7B02-DE2F-3FD6C246656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6000" y="4500000"/>
            <a:ext cx="2682000" cy="702000"/>
          </a:xfrm>
        </p:spPr>
        <p:txBody>
          <a:bodyPr/>
          <a:lstStyle>
            <a:lvl1pPr marL="0" indent="0">
              <a:buNone/>
              <a:defRPr sz="4800" b="1"/>
            </a:lvl1pPr>
            <a:lvl2pPr marL="176213" indent="0">
              <a:buNone/>
              <a:defRPr sz="4800" b="1"/>
            </a:lvl2pPr>
            <a:lvl3pPr marL="357188" indent="0">
              <a:buNone/>
              <a:defRPr sz="4800" b="1"/>
            </a:lvl3pPr>
            <a:lvl4pPr marL="534988" indent="0">
              <a:buNone/>
              <a:defRPr sz="4800" b="1"/>
            </a:lvl4pPr>
            <a:lvl5pPr marL="715963" indent="0">
              <a:buNone/>
              <a:defRPr sz="4800" b="1"/>
            </a:lvl5pPr>
          </a:lstStyle>
          <a:p>
            <a:pPr lvl="0"/>
            <a:r>
              <a:rPr lang="en-US"/>
              <a:t>XX%</a:t>
            </a:r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D19DCBF7-FA68-3F27-5043-B2A09AA01ED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6000" y="5202000"/>
            <a:ext cx="2682000" cy="702000"/>
          </a:xfrm>
        </p:spPr>
        <p:txBody>
          <a:bodyPr/>
          <a:lstStyle>
            <a:lvl1pPr marL="0" indent="0">
              <a:buNone/>
              <a:defRPr/>
            </a:lvl1pPr>
            <a:lvl2pPr marL="176213" indent="0">
              <a:buNone/>
              <a:defRPr/>
            </a:lvl2pPr>
            <a:lvl3pPr marL="357188" indent="0">
              <a:buNone/>
              <a:defRPr/>
            </a:lvl3pPr>
            <a:lvl4pPr marL="534988" indent="0">
              <a:buNone/>
              <a:defRPr/>
            </a:lvl4pPr>
            <a:lvl5pPr marL="715963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A0F35B88-6ACA-37E3-019C-B70CD5D6FF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72397" y="4500000"/>
            <a:ext cx="2682000" cy="702000"/>
          </a:xfrm>
        </p:spPr>
        <p:txBody>
          <a:bodyPr/>
          <a:lstStyle>
            <a:lvl1pPr marL="0" indent="0">
              <a:buNone/>
              <a:defRPr sz="4800" b="1"/>
            </a:lvl1pPr>
            <a:lvl2pPr marL="176213" indent="0">
              <a:buNone/>
              <a:defRPr sz="4800" b="1"/>
            </a:lvl2pPr>
            <a:lvl3pPr marL="357188" indent="0">
              <a:buNone/>
              <a:defRPr sz="4800" b="1"/>
            </a:lvl3pPr>
            <a:lvl4pPr marL="534988" indent="0">
              <a:buNone/>
              <a:defRPr sz="4800" b="1"/>
            </a:lvl4pPr>
            <a:lvl5pPr marL="715963" indent="0">
              <a:buNone/>
              <a:defRPr sz="4800" b="1"/>
            </a:lvl5pPr>
          </a:lstStyle>
          <a:p>
            <a:pPr lvl="0"/>
            <a:r>
              <a:rPr lang="en-US"/>
              <a:t>XX%</a:t>
            </a:r>
            <a:endParaRPr lang="en-GB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F1908FB4-6C1F-E2A9-2C17-0800D5C45C5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272397" y="5202000"/>
            <a:ext cx="2682000" cy="702000"/>
          </a:xfrm>
        </p:spPr>
        <p:txBody>
          <a:bodyPr/>
          <a:lstStyle>
            <a:lvl1pPr marL="0" indent="0">
              <a:buNone/>
              <a:defRPr/>
            </a:lvl1pPr>
            <a:lvl2pPr marL="176213" indent="0">
              <a:buNone/>
              <a:defRPr/>
            </a:lvl2pPr>
            <a:lvl3pPr marL="357188" indent="0">
              <a:buNone/>
              <a:defRPr/>
            </a:lvl3pPr>
            <a:lvl4pPr marL="534988" indent="0">
              <a:buNone/>
              <a:defRPr/>
            </a:lvl4pPr>
            <a:lvl5pPr marL="715963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pour une image  29">
            <a:extLst>
              <a:ext uri="{FF2B5EF4-FFF2-40B4-BE49-F238E27FC236}">
                <a16:creationId xmlns:a16="http://schemas.microsoft.com/office/drawing/2014/main" id="{ED358CFF-706E-64A6-81F1-82F7B43F79A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387206" y="304800"/>
            <a:ext cx="5498794" cy="5645150"/>
          </a:xfrm>
          <a:prstGeom prst="parallelogram">
            <a:avLst>
              <a:gd name="adj" fmla="val 3460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425741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- Forvis Mazars en France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D19440D8-36C8-9F20-5BE6-5D024AE51BA0}"/>
              </a:ext>
            </a:extLst>
          </p:cNvPr>
          <p:cNvSpPr txBox="1"/>
          <p:nvPr userDrawn="1"/>
        </p:nvSpPr>
        <p:spPr>
          <a:xfrm>
            <a:off x="304800" y="298800"/>
            <a:ext cx="1061188" cy="296081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r>
              <a:rPr lang="en-US" sz="2400" noProof="0"/>
              <a:t>Contact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38F8DD-BEC9-6467-0409-DEAA51E30C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799" y="1729024"/>
            <a:ext cx="7558158" cy="2520000"/>
          </a:xfrm>
        </p:spPr>
        <p:txBody>
          <a:bodyPr tIns="0" numCol="2" spcCol="288000"/>
          <a:lstStyle>
            <a:lvl1pPr marL="0" indent="0">
              <a:spcAft>
                <a:spcPts val="0"/>
              </a:spcAft>
              <a:buNone/>
              <a:defRPr sz="1000" b="1"/>
            </a:lvl1pPr>
            <a:lvl2pPr marL="0" indent="0">
              <a:spcAft>
                <a:spcPts val="0"/>
              </a:spcAft>
              <a:buNone/>
              <a:defRPr sz="1000"/>
            </a:lvl2pPr>
            <a:lvl3pPr marL="357188" indent="0">
              <a:spcAft>
                <a:spcPts val="0"/>
              </a:spcAft>
              <a:buNone/>
              <a:defRPr sz="1000"/>
            </a:lvl3pPr>
            <a:lvl4pPr marL="534988" indent="0">
              <a:spcAft>
                <a:spcPts val="0"/>
              </a:spcAft>
              <a:buNone/>
              <a:defRPr sz="1000"/>
            </a:lvl4pPr>
            <a:lvl5pPr marL="715963" indent="0">
              <a:spcAft>
                <a:spcPts val="0"/>
              </a:spcAft>
              <a:buNone/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54649-4A4B-29E4-6982-D75D679FBBB3}"/>
              </a:ext>
            </a:extLst>
          </p:cNvPr>
          <p:cNvSpPr txBox="1"/>
          <p:nvPr userDrawn="1"/>
        </p:nvSpPr>
        <p:spPr>
          <a:xfrm>
            <a:off x="304800" y="1260000"/>
            <a:ext cx="326886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noProof="0" err="1"/>
              <a:t>Forvis</a:t>
            </a:r>
            <a:r>
              <a:rPr lang="en-US" b="1" noProof="0"/>
              <a:t> Mazars en France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7FEB549-0F87-A538-F4B9-811388A1BE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8" hasCustomPrompt="1"/>
          </p:nvPr>
        </p:nvSpPr>
        <p:spPr>
          <a:xfrm>
            <a:off x="304799" y="4536000"/>
            <a:ext cx="7558158" cy="941933"/>
          </a:xfr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kern="100" spc="-10" baseline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 contenu de ce document est confidentiel et ne doit pas être diffusé à quiconque autre que les destinataires. La divulgation à des tiers ne peut être faite sans l'accord écrit préalable de </a:t>
            </a:r>
            <a:r>
              <a:rPr lang="fr-FR" sz="1000" kern="100" spc="-10" baseline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Forvis</a:t>
            </a:r>
            <a:r>
              <a:rPr lang="fr-FR" sz="1000" kern="100" spc="-10" baseline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Mazars en France.</a:t>
            </a:r>
            <a:endParaRPr lang="en-GB" sz="1000" kern="100" spc="-10" baseline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Grafik 11">
            <a:extLst>
              <a:ext uri="{FF2B5EF4-FFF2-40B4-BE49-F238E27FC236}">
                <a16:creationId xmlns:a16="http://schemas.microsoft.com/office/drawing/2014/main" id="{B41EF28B-9739-8541-171C-2F124131A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1963" y="6164039"/>
            <a:ext cx="1080000" cy="45496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48E6B-F9D6-75EB-60D5-026DA483FD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895234"/>
            <a:ext cx="3268869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noProof="0">
                <a:solidFill>
                  <a:schemeClr val="tx1"/>
                </a:solidFill>
              </a:rPr>
              <a:t>© </a:t>
            </a:r>
            <a:r>
              <a:rPr lang="en-GB" sz="1000" noProof="0" err="1">
                <a:solidFill>
                  <a:schemeClr val="tx1"/>
                </a:solidFill>
              </a:rPr>
              <a:t>Forvis</a:t>
            </a:r>
            <a:r>
              <a:rPr lang="en-GB" sz="1000" noProof="0">
                <a:solidFill>
                  <a:schemeClr val="tx1"/>
                </a:solidFill>
              </a:rPr>
              <a:t> Mazars. Tous droits </a:t>
            </a:r>
            <a:r>
              <a:rPr lang="en-GB" sz="1000" noProof="0" err="1">
                <a:solidFill>
                  <a:schemeClr val="tx1"/>
                </a:solidFill>
              </a:rPr>
              <a:t>réservés</a:t>
            </a:r>
            <a:r>
              <a:rPr lang="en-GB" sz="1000" noProof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AA0C0-358A-1533-83D0-BC331DECDF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621421"/>
            <a:ext cx="3880508" cy="286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b="1">
                <a:solidFill>
                  <a:schemeClr val="tx1"/>
                </a:solidFill>
              </a:rPr>
              <a:t>En savoir plus sur www.forvismazars.com/fr</a:t>
            </a:r>
          </a:p>
        </p:txBody>
      </p:sp>
    </p:spTree>
    <p:extLst>
      <p:ext uri="{BB962C8B-B14F-4D97-AF65-F5344CB8AC3E}">
        <p14:creationId xmlns:p14="http://schemas.microsoft.com/office/powerpoint/2010/main" val="22828675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417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- Forvis Mazars en France - indigo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D19440D8-36C8-9F20-5BE6-5D024AE51BA0}"/>
              </a:ext>
            </a:extLst>
          </p:cNvPr>
          <p:cNvSpPr txBox="1"/>
          <p:nvPr userDrawn="1"/>
        </p:nvSpPr>
        <p:spPr>
          <a:xfrm>
            <a:off x="304800" y="298800"/>
            <a:ext cx="1061188" cy="296081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r>
              <a:rPr lang="en-US" sz="2400" noProof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54649-4A4B-29E4-6982-D75D679FBBB3}"/>
              </a:ext>
            </a:extLst>
          </p:cNvPr>
          <p:cNvSpPr txBox="1"/>
          <p:nvPr userDrawn="1"/>
        </p:nvSpPr>
        <p:spPr>
          <a:xfrm>
            <a:off x="304800" y="1260000"/>
            <a:ext cx="326886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noProof="0" err="1">
                <a:solidFill>
                  <a:schemeClr val="bg1"/>
                </a:solidFill>
              </a:rPr>
              <a:t>Forvis</a:t>
            </a:r>
            <a:r>
              <a:rPr lang="en-US" b="1" noProof="0">
                <a:solidFill>
                  <a:schemeClr val="bg1"/>
                </a:solidFill>
              </a:rPr>
              <a:t> Mazars en France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CB522F6C-316E-F8B1-1069-3B105F27FB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799" y="1729024"/>
            <a:ext cx="7558158" cy="2520000"/>
          </a:xfrm>
        </p:spPr>
        <p:txBody>
          <a:bodyPr tIns="0" numCol="2" spcCol="288000"/>
          <a:lstStyle>
            <a:lvl1pPr marL="0" indent="0">
              <a:spcAft>
                <a:spcPts val="0"/>
              </a:spcAft>
              <a:buNone/>
              <a:defRPr sz="10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2pPr>
            <a:lvl3pPr marL="357188" indent="0">
              <a:spcAft>
                <a:spcPts val="0"/>
              </a:spcAft>
              <a:buNone/>
              <a:defRPr sz="1000"/>
            </a:lvl3pPr>
            <a:lvl4pPr marL="534988" indent="0">
              <a:spcAft>
                <a:spcPts val="0"/>
              </a:spcAft>
              <a:buNone/>
              <a:defRPr sz="1000"/>
            </a:lvl4pPr>
            <a:lvl5pPr marL="715963" indent="0">
              <a:spcAft>
                <a:spcPts val="0"/>
              </a:spcAft>
              <a:buNone/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C2BE14-477C-CB4E-A14A-DB75AA774A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8" hasCustomPrompt="1"/>
          </p:nvPr>
        </p:nvSpPr>
        <p:spPr>
          <a:xfrm>
            <a:off x="304799" y="4536000"/>
            <a:ext cx="7558158" cy="941933"/>
          </a:xfr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kern="100" spc="-10" baseline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 contenu de ce document est confidentiel et ne doit pas être diffusé à quiconque autre que les destinataires. La divulgation à des tiers ne peut être faite sans l'accord écrit préalable de </a:t>
            </a:r>
            <a:r>
              <a:rPr lang="fr-FR" sz="1000" kern="100" spc="-10" baseline="0" err="1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Forvis</a:t>
            </a:r>
            <a:r>
              <a:rPr lang="fr-FR" sz="1000" kern="100" spc="-10" baseline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Mazars en France.</a:t>
            </a:r>
          </a:p>
        </p:txBody>
      </p:sp>
      <p:grpSp>
        <p:nvGrpSpPr>
          <p:cNvPr id="7" name="Gruppieren 4">
            <a:extLst>
              <a:ext uri="{FF2B5EF4-FFF2-40B4-BE49-F238E27FC236}">
                <a16:creationId xmlns:a16="http://schemas.microsoft.com/office/drawing/2014/main" id="{DAEE2AFB-03E2-0CF3-AA26-6A19A67516E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11963" y="6165234"/>
            <a:ext cx="1080000" cy="453765"/>
            <a:chOff x="1721984" y="2257682"/>
            <a:chExt cx="7247953" cy="3045250"/>
          </a:xfrm>
        </p:grpSpPr>
        <p:sp>
          <p:nvSpPr>
            <p:cNvPr id="10" name="Freihandform: Form 5">
              <a:extLst>
                <a:ext uri="{FF2B5EF4-FFF2-40B4-BE49-F238E27FC236}">
                  <a16:creationId xmlns:a16="http://schemas.microsoft.com/office/drawing/2014/main" id="{6556BBBC-F46E-F4D7-E54D-DC3C5566D810}"/>
                </a:ext>
              </a:extLst>
            </p:cNvPr>
            <p:cNvSpPr/>
            <p:nvPr/>
          </p:nvSpPr>
          <p:spPr>
            <a:xfrm>
              <a:off x="1721984" y="4167798"/>
              <a:ext cx="1948179" cy="1135134"/>
            </a:xfrm>
            <a:custGeom>
              <a:avLst/>
              <a:gdLst>
                <a:gd name="connsiteX0" fmla="*/ 1948179 w 1948179"/>
                <a:gd name="connsiteY0" fmla="*/ 391066 h 1135134"/>
                <a:gd name="connsiteX1" fmla="*/ 1641834 w 1948179"/>
                <a:gd name="connsiteY1" fmla="*/ 0 h 1135134"/>
                <a:gd name="connsiteX2" fmla="*/ 1272508 w 1948179"/>
                <a:gd name="connsiteY2" fmla="*/ 302012 h 1135134"/>
                <a:gd name="connsiteX3" fmla="*/ 1257305 w 1948179"/>
                <a:gd name="connsiteY3" fmla="*/ 302012 h 1135134"/>
                <a:gd name="connsiteX4" fmla="*/ 955329 w 1948179"/>
                <a:gd name="connsiteY4" fmla="*/ 0 h 1135134"/>
                <a:gd name="connsiteX5" fmla="*/ 581633 w 1948179"/>
                <a:gd name="connsiteY5" fmla="*/ 312846 h 1135134"/>
                <a:gd name="connsiteX6" fmla="*/ 566177 w 1948179"/>
                <a:gd name="connsiteY6" fmla="*/ 312846 h 1135134"/>
                <a:gd name="connsiteX7" fmla="*/ 333646 w 1948179"/>
                <a:gd name="connsiteY7" fmla="*/ 28240 h 1135134"/>
                <a:gd name="connsiteX8" fmla="*/ 223972 w 1948179"/>
                <a:gd name="connsiteY8" fmla="*/ 10870 h 1135134"/>
                <a:gd name="connsiteX9" fmla="*/ 0 w 1948179"/>
                <a:gd name="connsiteY9" fmla="*/ 10870 h 1135134"/>
                <a:gd name="connsiteX10" fmla="*/ 0 w 1948179"/>
                <a:gd name="connsiteY10" fmla="*/ 257990 h 1135134"/>
                <a:gd name="connsiteX11" fmla="*/ 283991 w 1948179"/>
                <a:gd name="connsiteY11" fmla="*/ 258099 h 1135134"/>
                <a:gd name="connsiteX12" fmla="*/ 283991 w 1948179"/>
                <a:gd name="connsiteY12" fmla="*/ 1116717 h 1135134"/>
                <a:gd name="connsiteX13" fmla="*/ 585967 w 1948179"/>
                <a:gd name="connsiteY13" fmla="*/ 1116717 h 1135134"/>
                <a:gd name="connsiteX14" fmla="*/ 585967 w 1948179"/>
                <a:gd name="connsiteY14" fmla="*/ 562710 h 1135134"/>
                <a:gd name="connsiteX15" fmla="*/ 597342 w 1948179"/>
                <a:gd name="connsiteY15" fmla="*/ 466506 h 1135134"/>
                <a:gd name="connsiteX16" fmla="*/ 820592 w 1948179"/>
                <a:gd name="connsiteY16" fmla="*/ 254198 h 1135134"/>
                <a:gd name="connsiteX17" fmla="*/ 968330 w 1948179"/>
                <a:gd name="connsiteY17" fmla="*/ 473656 h 1135134"/>
                <a:gd name="connsiteX18" fmla="*/ 968330 w 1948179"/>
                <a:gd name="connsiteY18" fmla="*/ 1116753 h 1135134"/>
                <a:gd name="connsiteX19" fmla="*/ 1270305 w 1948179"/>
                <a:gd name="connsiteY19" fmla="*/ 1116753 h 1135134"/>
                <a:gd name="connsiteX20" fmla="*/ 1270305 w 1948179"/>
                <a:gd name="connsiteY20" fmla="*/ 549710 h 1135134"/>
                <a:gd name="connsiteX21" fmla="*/ 1511467 w 1948179"/>
                <a:gd name="connsiteY21" fmla="*/ 254234 h 1135134"/>
                <a:gd name="connsiteX22" fmla="*/ 1644001 w 1948179"/>
                <a:gd name="connsiteY22" fmla="*/ 473692 h 1135134"/>
                <a:gd name="connsiteX23" fmla="*/ 1644001 w 1948179"/>
                <a:gd name="connsiteY23" fmla="*/ 833231 h 1135134"/>
                <a:gd name="connsiteX24" fmla="*/ 1948179 w 1948179"/>
                <a:gd name="connsiteY24" fmla="*/ 1135135 h 1135134"/>
                <a:gd name="connsiteX25" fmla="*/ 1948179 w 1948179"/>
                <a:gd name="connsiteY25" fmla="*/ 391102 h 113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48179" h="1135134">
                  <a:moveTo>
                    <a:pt x="1948179" y="391066"/>
                  </a:moveTo>
                  <a:cubicBezTo>
                    <a:pt x="1948179" y="149904"/>
                    <a:pt x="1852589" y="0"/>
                    <a:pt x="1641834" y="0"/>
                  </a:cubicBezTo>
                  <a:cubicBezTo>
                    <a:pt x="1468023" y="0"/>
                    <a:pt x="1335489" y="108627"/>
                    <a:pt x="1272508" y="302012"/>
                  </a:cubicBezTo>
                  <a:lnTo>
                    <a:pt x="1257305" y="302012"/>
                  </a:lnTo>
                  <a:cubicBezTo>
                    <a:pt x="1239934" y="128201"/>
                    <a:pt x="1142141" y="0"/>
                    <a:pt x="955329" y="0"/>
                  </a:cubicBezTo>
                  <a:cubicBezTo>
                    <a:pt x="768517" y="0"/>
                    <a:pt x="640317" y="115128"/>
                    <a:pt x="581633" y="312846"/>
                  </a:cubicBezTo>
                  <a:lnTo>
                    <a:pt x="566177" y="312846"/>
                  </a:lnTo>
                  <a:cubicBezTo>
                    <a:pt x="527067" y="181539"/>
                    <a:pt x="455238" y="69770"/>
                    <a:pt x="333646" y="28240"/>
                  </a:cubicBezTo>
                  <a:cubicBezTo>
                    <a:pt x="300820" y="17009"/>
                    <a:pt x="264382" y="10870"/>
                    <a:pt x="223972" y="10870"/>
                  </a:cubicBezTo>
                  <a:lnTo>
                    <a:pt x="0" y="10870"/>
                  </a:lnTo>
                  <a:lnTo>
                    <a:pt x="0" y="257990"/>
                  </a:lnTo>
                  <a:lnTo>
                    <a:pt x="283991" y="258099"/>
                  </a:lnTo>
                  <a:lnTo>
                    <a:pt x="283991" y="1116717"/>
                  </a:lnTo>
                  <a:lnTo>
                    <a:pt x="585967" y="1116717"/>
                  </a:lnTo>
                  <a:lnTo>
                    <a:pt x="585967" y="562710"/>
                  </a:lnTo>
                  <a:cubicBezTo>
                    <a:pt x="586725" y="527536"/>
                    <a:pt x="590806" y="495613"/>
                    <a:pt x="597342" y="466506"/>
                  </a:cubicBezTo>
                  <a:cubicBezTo>
                    <a:pt x="629158" y="324727"/>
                    <a:pt x="723268" y="254198"/>
                    <a:pt x="820592" y="254198"/>
                  </a:cubicBezTo>
                  <a:cubicBezTo>
                    <a:pt x="917916" y="254198"/>
                    <a:pt x="968330" y="297642"/>
                    <a:pt x="968330" y="473656"/>
                  </a:cubicBezTo>
                  <a:lnTo>
                    <a:pt x="968330" y="1116753"/>
                  </a:lnTo>
                  <a:lnTo>
                    <a:pt x="1270305" y="1116753"/>
                  </a:lnTo>
                  <a:lnTo>
                    <a:pt x="1270305" y="549710"/>
                  </a:lnTo>
                  <a:cubicBezTo>
                    <a:pt x="1292045" y="330288"/>
                    <a:pt x="1405006" y="254234"/>
                    <a:pt x="1511467" y="254234"/>
                  </a:cubicBezTo>
                  <a:cubicBezTo>
                    <a:pt x="1617927" y="254234"/>
                    <a:pt x="1644001" y="328121"/>
                    <a:pt x="1644001" y="473692"/>
                  </a:cubicBezTo>
                  <a:lnTo>
                    <a:pt x="1644001" y="833231"/>
                  </a:lnTo>
                  <a:cubicBezTo>
                    <a:pt x="1644001" y="1005923"/>
                    <a:pt x="1755662" y="1125384"/>
                    <a:pt x="1948179" y="1135135"/>
                  </a:cubicBezTo>
                  <a:lnTo>
                    <a:pt x="1948179" y="391102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7">
              <a:extLst>
                <a:ext uri="{FF2B5EF4-FFF2-40B4-BE49-F238E27FC236}">
                  <a16:creationId xmlns:a16="http://schemas.microsoft.com/office/drawing/2014/main" id="{4E69A17E-C226-73C8-91D0-CDA52A6EE840}"/>
                </a:ext>
              </a:extLst>
            </p:cNvPr>
            <p:cNvSpPr/>
            <p:nvPr/>
          </p:nvSpPr>
          <p:spPr>
            <a:xfrm>
              <a:off x="5035697" y="4193979"/>
              <a:ext cx="910332" cy="1088477"/>
            </a:xfrm>
            <a:custGeom>
              <a:avLst/>
              <a:gdLst>
                <a:gd name="connsiteX0" fmla="*/ 326785 w 910332"/>
                <a:gd name="connsiteY0" fmla="*/ 851469 h 1088477"/>
                <a:gd name="connsiteX1" fmla="*/ 897296 w 910332"/>
                <a:gd name="connsiteY1" fmla="*/ 235817 h 1088477"/>
                <a:gd name="connsiteX2" fmla="*/ 897296 w 910332"/>
                <a:gd name="connsiteY2" fmla="*/ 5381 h 1088477"/>
                <a:gd name="connsiteX3" fmla="*/ 897296 w 910332"/>
                <a:gd name="connsiteY3" fmla="*/ 5381 h 1088477"/>
                <a:gd name="connsiteX4" fmla="*/ 897296 w 910332"/>
                <a:gd name="connsiteY4" fmla="*/ 0 h 1088477"/>
                <a:gd name="connsiteX5" fmla="*/ 22535 w 910332"/>
                <a:gd name="connsiteY5" fmla="*/ 0 h 1088477"/>
                <a:gd name="connsiteX6" fmla="*/ 22535 w 910332"/>
                <a:gd name="connsiteY6" fmla="*/ 225958 h 1088477"/>
                <a:gd name="connsiteX7" fmla="*/ 600629 w 910332"/>
                <a:gd name="connsiteY7" fmla="*/ 225958 h 1088477"/>
                <a:gd name="connsiteX8" fmla="*/ 0 w 910332"/>
                <a:gd name="connsiteY8" fmla="*/ 868947 h 1088477"/>
                <a:gd name="connsiteX9" fmla="*/ 0 w 910332"/>
                <a:gd name="connsiteY9" fmla="*/ 1088477 h 1088477"/>
                <a:gd name="connsiteX10" fmla="*/ 910333 w 910332"/>
                <a:gd name="connsiteY10" fmla="*/ 1088477 h 1088477"/>
                <a:gd name="connsiteX11" fmla="*/ 910333 w 910332"/>
                <a:gd name="connsiteY11" fmla="*/ 851469 h 1088477"/>
                <a:gd name="connsiteX12" fmla="*/ 326785 w 910332"/>
                <a:gd name="connsiteY12" fmla="*/ 851469 h 1088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0332" h="1088477">
                  <a:moveTo>
                    <a:pt x="326785" y="851469"/>
                  </a:moveTo>
                  <a:lnTo>
                    <a:pt x="897296" y="235817"/>
                  </a:lnTo>
                  <a:lnTo>
                    <a:pt x="897296" y="5381"/>
                  </a:lnTo>
                  <a:lnTo>
                    <a:pt x="897296" y="5381"/>
                  </a:lnTo>
                  <a:lnTo>
                    <a:pt x="897296" y="0"/>
                  </a:lnTo>
                  <a:lnTo>
                    <a:pt x="22535" y="0"/>
                  </a:lnTo>
                  <a:lnTo>
                    <a:pt x="22535" y="225958"/>
                  </a:lnTo>
                  <a:lnTo>
                    <a:pt x="600629" y="225958"/>
                  </a:lnTo>
                  <a:lnTo>
                    <a:pt x="0" y="868947"/>
                  </a:lnTo>
                  <a:lnTo>
                    <a:pt x="0" y="1088477"/>
                  </a:lnTo>
                  <a:lnTo>
                    <a:pt x="910333" y="1088477"/>
                  </a:lnTo>
                  <a:lnTo>
                    <a:pt x="910333" y="851469"/>
                  </a:lnTo>
                  <a:lnTo>
                    <a:pt x="326785" y="851469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9">
              <a:extLst>
                <a:ext uri="{FF2B5EF4-FFF2-40B4-BE49-F238E27FC236}">
                  <a16:creationId xmlns:a16="http://schemas.microsoft.com/office/drawing/2014/main" id="{729E66D9-33D1-E9A0-215C-B1B6E329F5FE}"/>
                </a:ext>
              </a:extLst>
            </p:cNvPr>
            <p:cNvSpPr/>
            <p:nvPr/>
          </p:nvSpPr>
          <p:spPr>
            <a:xfrm>
              <a:off x="6099401" y="4169495"/>
              <a:ext cx="1028023" cy="1115344"/>
            </a:xfrm>
            <a:custGeom>
              <a:avLst/>
              <a:gdLst>
                <a:gd name="connsiteX0" fmla="*/ 670832 w 1028023"/>
                <a:gd name="connsiteY0" fmla="*/ 897368 h 1115344"/>
                <a:gd name="connsiteX1" fmla="*/ 328879 w 1028023"/>
                <a:gd name="connsiteY1" fmla="*/ 1115345 h 1115344"/>
                <a:gd name="connsiteX2" fmla="*/ 0 w 1028023"/>
                <a:gd name="connsiteY2" fmla="*/ 836373 h 1115344"/>
                <a:gd name="connsiteX3" fmla="*/ 389874 w 1028023"/>
                <a:gd name="connsiteY3" fmla="*/ 498754 h 1115344"/>
                <a:gd name="connsiteX4" fmla="*/ 668665 w 1028023"/>
                <a:gd name="connsiteY4" fmla="*/ 415984 h 1115344"/>
                <a:gd name="connsiteX5" fmla="*/ 668665 w 1028023"/>
                <a:gd name="connsiteY5" fmla="*/ 392041 h 1115344"/>
                <a:gd name="connsiteX6" fmla="*/ 483515 w 1028023"/>
                <a:gd name="connsiteY6" fmla="*/ 224333 h 1115344"/>
                <a:gd name="connsiteX7" fmla="*/ 235203 w 1028023"/>
                <a:gd name="connsiteY7" fmla="*/ 383338 h 1115344"/>
                <a:gd name="connsiteX8" fmla="*/ 8703 w 1028023"/>
                <a:gd name="connsiteY8" fmla="*/ 261349 h 1115344"/>
                <a:gd name="connsiteX9" fmla="*/ 513994 w 1028023"/>
                <a:gd name="connsiteY9" fmla="*/ 0 h 1115344"/>
                <a:gd name="connsiteX10" fmla="*/ 964863 w 1028023"/>
                <a:gd name="connsiteY10" fmla="*/ 409483 h 1115344"/>
                <a:gd name="connsiteX11" fmla="*/ 964863 w 1028023"/>
                <a:gd name="connsiteY11" fmla="*/ 762342 h 1115344"/>
                <a:gd name="connsiteX12" fmla="*/ 1028024 w 1028023"/>
                <a:gd name="connsiteY12" fmla="*/ 1112528 h 1115344"/>
                <a:gd name="connsiteX13" fmla="*/ 725290 w 1028023"/>
                <a:gd name="connsiteY13" fmla="*/ 1112528 h 1115344"/>
                <a:gd name="connsiteX14" fmla="*/ 670832 w 1028023"/>
                <a:gd name="connsiteY14" fmla="*/ 897404 h 1115344"/>
                <a:gd name="connsiteX15" fmla="*/ 676104 w 1028023"/>
                <a:gd name="connsiteY15" fmla="*/ 711603 h 1115344"/>
                <a:gd name="connsiteX16" fmla="*/ 676104 w 1028023"/>
                <a:gd name="connsiteY16" fmla="*/ 543715 h 1115344"/>
                <a:gd name="connsiteX17" fmla="*/ 676104 w 1028023"/>
                <a:gd name="connsiteY17" fmla="*/ 543715 h 1115344"/>
                <a:gd name="connsiteX18" fmla="*/ 532339 w 1028023"/>
                <a:gd name="connsiteY18" fmla="*/ 605468 h 1115344"/>
                <a:gd name="connsiteX19" fmla="*/ 308006 w 1028023"/>
                <a:gd name="connsiteY19" fmla="*/ 783468 h 1115344"/>
                <a:gd name="connsiteX20" fmla="*/ 440865 w 1028023"/>
                <a:gd name="connsiteY20" fmla="*/ 918494 h 1115344"/>
                <a:gd name="connsiteX21" fmla="*/ 676104 w 1028023"/>
                <a:gd name="connsiteY21" fmla="*/ 711567 h 111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8023" h="1115344">
                  <a:moveTo>
                    <a:pt x="670832" y="897368"/>
                  </a:moveTo>
                  <a:cubicBezTo>
                    <a:pt x="620093" y="1041639"/>
                    <a:pt x="485681" y="1115345"/>
                    <a:pt x="328879" y="1115345"/>
                  </a:cubicBezTo>
                  <a:cubicBezTo>
                    <a:pt x="119786" y="1115345"/>
                    <a:pt x="0" y="1017154"/>
                    <a:pt x="0" y="836373"/>
                  </a:cubicBezTo>
                  <a:cubicBezTo>
                    <a:pt x="0" y="629447"/>
                    <a:pt x="163374" y="544509"/>
                    <a:pt x="389874" y="498754"/>
                  </a:cubicBezTo>
                  <a:cubicBezTo>
                    <a:pt x="577191" y="459536"/>
                    <a:pt x="659962" y="439963"/>
                    <a:pt x="668665" y="415984"/>
                  </a:cubicBezTo>
                  <a:lnTo>
                    <a:pt x="668665" y="392041"/>
                  </a:lnTo>
                  <a:cubicBezTo>
                    <a:pt x="668665" y="287494"/>
                    <a:pt x="616410" y="224333"/>
                    <a:pt x="483515" y="224333"/>
                  </a:cubicBezTo>
                  <a:cubicBezTo>
                    <a:pt x="350619" y="224333"/>
                    <a:pt x="270052" y="302734"/>
                    <a:pt x="235203" y="383338"/>
                  </a:cubicBezTo>
                  <a:lnTo>
                    <a:pt x="8703" y="261349"/>
                  </a:lnTo>
                  <a:cubicBezTo>
                    <a:pt x="87104" y="100177"/>
                    <a:pt x="278791" y="0"/>
                    <a:pt x="513994" y="0"/>
                  </a:cubicBezTo>
                  <a:cubicBezTo>
                    <a:pt x="821098" y="0"/>
                    <a:pt x="964863" y="143729"/>
                    <a:pt x="964863" y="409483"/>
                  </a:cubicBezTo>
                  <a:lnTo>
                    <a:pt x="964863" y="762342"/>
                  </a:lnTo>
                  <a:cubicBezTo>
                    <a:pt x="964863" y="988841"/>
                    <a:pt x="991008" y="1082013"/>
                    <a:pt x="1028024" y="1112528"/>
                  </a:cubicBezTo>
                  <a:lnTo>
                    <a:pt x="725290" y="1112528"/>
                  </a:lnTo>
                  <a:cubicBezTo>
                    <a:pt x="699144" y="1088585"/>
                    <a:pt x="677368" y="1021560"/>
                    <a:pt x="670832" y="897404"/>
                  </a:cubicBezTo>
                  <a:close/>
                  <a:moveTo>
                    <a:pt x="676104" y="711603"/>
                  </a:moveTo>
                  <a:lnTo>
                    <a:pt x="676104" y="543715"/>
                  </a:lnTo>
                  <a:lnTo>
                    <a:pt x="676104" y="543715"/>
                  </a:lnTo>
                  <a:cubicBezTo>
                    <a:pt x="646564" y="571016"/>
                    <a:pt x="610776" y="581525"/>
                    <a:pt x="532339" y="605468"/>
                  </a:cubicBezTo>
                  <a:cubicBezTo>
                    <a:pt x="384241" y="646853"/>
                    <a:pt x="308006" y="685458"/>
                    <a:pt x="308006" y="783468"/>
                  </a:cubicBezTo>
                  <a:cubicBezTo>
                    <a:pt x="308006" y="870608"/>
                    <a:pt x="369001" y="918494"/>
                    <a:pt x="440865" y="918494"/>
                  </a:cubicBezTo>
                  <a:cubicBezTo>
                    <a:pt x="549782" y="918494"/>
                    <a:pt x="654328" y="837926"/>
                    <a:pt x="676104" y="711567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1">
              <a:extLst>
                <a:ext uri="{FF2B5EF4-FFF2-40B4-BE49-F238E27FC236}">
                  <a16:creationId xmlns:a16="http://schemas.microsoft.com/office/drawing/2014/main" id="{D303E33A-DF14-EF9F-FC6A-BA46D2A27C46}"/>
                </a:ext>
              </a:extLst>
            </p:cNvPr>
            <p:cNvSpPr/>
            <p:nvPr/>
          </p:nvSpPr>
          <p:spPr>
            <a:xfrm>
              <a:off x="4301487" y="2782401"/>
              <a:ext cx="1066448" cy="1110650"/>
            </a:xfrm>
            <a:custGeom>
              <a:avLst/>
              <a:gdLst>
                <a:gd name="connsiteX0" fmla="*/ 0 w 1066448"/>
                <a:gd name="connsiteY0" fmla="*/ 556390 h 1110650"/>
                <a:gd name="connsiteX1" fmla="*/ 541657 w 1066448"/>
                <a:gd name="connsiteY1" fmla="*/ 0 h 1110650"/>
                <a:gd name="connsiteX2" fmla="*/ 1066448 w 1066448"/>
                <a:gd name="connsiteY2" fmla="*/ 545846 h 1110650"/>
                <a:gd name="connsiteX3" fmla="*/ 526923 w 1066448"/>
                <a:gd name="connsiteY3" fmla="*/ 1110650 h 1110650"/>
                <a:gd name="connsiteX4" fmla="*/ 36 w 1066448"/>
                <a:gd name="connsiteY4" fmla="*/ 556354 h 1110650"/>
                <a:gd name="connsiteX5" fmla="*/ 765051 w 1066448"/>
                <a:gd name="connsiteY5" fmla="*/ 550071 h 1110650"/>
                <a:gd name="connsiteX6" fmla="*/ 537431 w 1066448"/>
                <a:gd name="connsiteY6" fmla="*/ 216569 h 1110650"/>
                <a:gd name="connsiteX7" fmla="*/ 305587 w 1066448"/>
                <a:gd name="connsiteY7" fmla="*/ 547976 h 1110650"/>
                <a:gd name="connsiteX8" fmla="*/ 528981 w 1066448"/>
                <a:gd name="connsiteY8" fmla="*/ 892023 h 1110650"/>
                <a:gd name="connsiteX9" fmla="*/ 765051 w 1066448"/>
                <a:gd name="connsiteY9" fmla="*/ 550071 h 111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448" h="1110650">
                  <a:moveTo>
                    <a:pt x="0" y="556390"/>
                  </a:moveTo>
                  <a:cubicBezTo>
                    <a:pt x="0" y="238164"/>
                    <a:pt x="198115" y="0"/>
                    <a:pt x="541657" y="0"/>
                  </a:cubicBezTo>
                  <a:cubicBezTo>
                    <a:pt x="885198" y="0"/>
                    <a:pt x="1066448" y="214980"/>
                    <a:pt x="1066448" y="545846"/>
                  </a:cubicBezTo>
                  <a:cubicBezTo>
                    <a:pt x="1066448" y="876711"/>
                    <a:pt x="868333" y="1110650"/>
                    <a:pt x="526923" y="1110650"/>
                  </a:cubicBezTo>
                  <a:cubicBezTo>
                    <a:pt x="185512" y="1110650"/>
                    <a:pt x="36" y="893576"/>
                    <a:pt x="36" y="556354"/>
                  </a:cubicBezTo>
                  <a:close/>
                  <a:moveTo>
                    <a:pt x="765051" y="550071"/>
                  </a:moveTo>
                  <a:cubicBezTo>
                    <a:pt x="765051" y="335091"/>
                    <a:pt x="689177" y="216569"/>
                    <a:pt x="537431" y="216569"/>
                  </a:cubicBezTo>
                  <a:cubicBezTo>
                    <a:pt x="385685" y="216569"/>
                    <a:pt x="305587" y="335127"/>
                    <a:pt x="305587" y="547976"/>
                  </a:cubicBezTo>
                  <a:cubicBezTo>
                    <a:pt x="305587" y="760825"/>
                    <a:pt x="379329" y="892023"/>
                    <a:pt x="528981" y="892023"/>
                  </a:cubicBezTo>
                  <a:cubicBezTo>
                    <a:pt x="678633" y="892023"/>
                    <a:pt x="765051" y="769276"/>
                    <a:pt x="765051" y="550071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2">
              <a:extLst>
                <a:ext uri="{FF2B5EF4-FFF2-40B4-BE49-F238E27FC236}">
                  <a16:creationId xmlns:a16="http://schemas.microsoft.com/office/drawing/2014/main" id="{4192B29F-90E9-1147-BE4C-8A49F661941B}"/>
                </a:ext>
              </a:extLst>
            </p:cNvPr>
            <p:cNvSpPr/>
            <p:nvPr/>
          </p:nvSpPr>
          <p:spPr>
            <a:xfrm>
              <a:off x="6410838" y="2808294"/>
              <a:ext cx="1066231" cy="1086021"/>
            </a:xfrm>
            <a:custGeom>
              <a:avLst/>
              <a:gdLst>
                <a:gd name="connsiteX0" fmla="*/ 0 w 1066231"/>
                <a:gd name="connsiteY0" fmla="*/ 1228 h 1086021"/>
                <a:gd name="connsiteX1" fmla="*/ 283955 w 1066231"/>
                <a:gd name="connsiteY1" fmla="*/ 1228 h 1086021"/>
                <a:gd name="connsiteX2" fmla="*/ 526381 w 1066231"/>
                <a:gd name="connsiteY2" fmla="*/ 790691 h 1086021"/>
                <a:gd name="connsiteX3" fmla="*/ 539381 w 1066231"/>
                <a:gd name="connsiteY3" fmla="*/ 790691 h 1086021"/>
                <a:gd name="connsiteX4" fmla="*/ 777545 w 1066231"/>
                <a:gd name="connsiteY4" fmla="*/ 0 h 1086021"/>
                <a:gd name="connsiteX5" fmla="*/ 1066232 w 1066231"/>
                <a:gd name="connsiteY5" fmla="*/ 0 h 1086021"/>
                <a:gd name="connsiteX6" fmla="*/ 675346 w 1066231"/>
                <a:gd name="connsiteY6" fmla="*/ 1086021 h 1086021"/>
                <a:gd name="connsiteX7" fmla="*/ 394821 w 1066231"/>
                <a:gd name="connsiteY7" fmla="*/ 1084866 h 1086021"/>
                <a:gd name="connsiteX8" fmla="*/ 0 w 1066231"/>
                <a:gd name="connsiteY8" fmla="*/ 1228 h 108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231" h="1086021">
                  <a:moveTo>
                    <a:pt x="0" y="1228"/>
                  </a:moveTo>
                  <a:lnTo>
                    <a:pt x="283955" y="1228"/>
                  </a:lnTo>
                  <a:lnTo>
                    <a:pt x="526381" y="790691"/>
                  </a:lnTo>
                  <a:lnTo>
                    <a:pt x="539381" y="790691"/>
                  </a:lnTo>
                  <a:lnTo>
                    <a:pt x="777545" y="0"/>
                  </a:lnTo>
                  <a:lnTo>
                    <a:pt x="1066232" y="0"/>
                  </a:lnTo>
                  <a:lnTo>
                    <a:pt x="675346" y="1086021"/>
                  </a:lnTo>
                  <a:lnTo>
                    <a:pt x="394821" y="1084866"/>
                  </a:lnTo>
                  <a:lnTo>
                    <a:pt x="0" y="1228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3">
              <a:extLst>
                <a:ext uri="{FF2B5EF4-FFF2-40B4-BE49-F238E27FC236}">
                  <a16:creationId xmlns:a16="http://schemas.microsoft.com/office/drawing/2014/main" id="{7C08D0D4-6CF2-0CDC-5756-E2725FBA433E}"/>
                </a:ext>
              </a:extLst>
            </p:cNvPr>
            <p:cNvSpPr/>
            <p:nvPr/>
          </p:nvSpPr>
          <p:spPr>
            <a:xfrm>
              <a:off x="3393430" y="2257682"/>
              <a:ext cx="851865" cy="1636633"/>
            </a:xfrm>
            <a:custGeom>
              <a:avLst/>
              <a:gdLst>
                <a:gd name="connsiteX0" fmla="*/ 561374 w 851865"/>
                <a:gd name="connsiteY0" fmla="*/ 396700 h 1636633"/>
                <a:gd name="connsiteX1" fmla="*/ 717454 w 851865"/>
                <a:gd name="connsiteY1" fmla="*/ 227619 h 1636633"/>
                <a:gd name="connsiteX2" fmla="*/ 851866 w 851865"/>
                <a:gd name="connsiteY2" fmla="*/ 247120 h 1636633"/>
                <a:gd name="connsiteX3" fmla="*/ 851866 w 851865"/>
                <a:gd name="connsiteY3" fmla="*/ 26001 h 1636633"/>
                <a:gd name="connsiteX4" fmla="*/ 648117 w 851865"/>
                <a:gd name="connsiteY4" fmla="*/ 0 h 1636633"/>
                <a:gd name="connsiteX5" fmla="*/ 277419 w 851865"/>
                <a:gd name="connsiteY5" fmla="*/ 381496 h 1636633"/>
                <a:gd name="connsiteX6" fmla="*/ 277419 w 851865"/>
                <a:gd name="connsiteY6" fmla="*/ 550576 h 1636633"/>
                <a:gd name="connsiteX7" fmla="*/ 85226 w 851865"/>
                <a:gd name="connsiteY7" fmla="*/ 550576 h 1636633"/>
                <a:gd name="connsiteX8" fmla="*/ 0 w 851865"/>
                <a:gd name="connsiteY8" fmla="*/ 784696 h 1636633"/>
                <a:gd name="connsiteX9" fmla="*/ 277419 w 851865"/>
                <a:gd name="connsiteY9" fmla="*/ 784696 h 1636633"/>
                <a:gd name="connsiteX10" fmla="*/ 277419 w 851865"/>
                <a:gd name="connsiteY10" fmla="*/ 1636634 h 1636633"/>
                <a:gd name="connsiteX11" fmla="*/ 561410 w 851865"/>
                <a:gd name="connsiteY11" fmla="*/ 1636634 h 1636633"/>
                <a:gd name="connsiteX12" fmla="*/ 561410 w 851865"/>
                <a:gd name="connsiteY12" fmla="*/ 767831 h 1636633"/>
                <a:gd name="connsiteX13" fmla="*/ 552743 w 851865"/>
                <a:gd name="connsiteY13" fmla="*/ 784732 h 1636633"/>
                <a:gd name="connsiteX14" fmla="*/ 822650 w 851865"/>
                <a:gd name="connsiteY14" fmla="*/ 784732 h 1636633"/>
                <a:gd name="connsiteX15" fmla="*/ 822650 w 851865"/>
                <a:gd name="connsiteY15" fmla="*/ 550612 h 1636633"/>
                <a:gd name="connsiteX16" fmla="*/ 552743 w 851865"/>
                <a:gd name="connsiteY16" fmla="*/ 550612 h 1636633"/>
                <a:gd name="connsiteX17" fmla="*/ 561410 w 851865"/>
                <a:gd name="connsiteY17" fmla="*/ 585281 h 1636633"/>
                <a:gd name="connsiteX18" fmla="*/ 561410 w 851865"/>
                <a:gd name="connsiteY18" fmla="*/ 396700 h 163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51865" h="1636633">
                  <a:moveTo>
                    <a:pt x="561374" y="396700"/>
                  </a:moveTo>
                  <a:cubicBezTo>
                    <a:pt x="561374" y="273157"/>
                    <a:pt x="602543" y="227619"/>
                    <a:pt x="717454" y="227619"/>
                  </a:cubicBezTo>
                  <a:cubicBezTo>
                    <a:pt x="769492" y="227619"/>
                    <a:pt x="814995" y="236286"/>
                    <a:pt x="851866" y="247120"/>
                  </a:cubicBezTo>
                  <a:lnTo>
                    <a:pt x="851866" y="26001"/>
                  </a:lnTo>
                  <a:cubicBezTo>
                    <a:pt x="810697" y="15167"/>
                    <a:pt x="758658" y="0"/>
                    <a:pt x="648117" y="0"/>
                  </a:cubicBezTo>
                  <a:cubicBezTo>
                    <a:pt x="403164" y="0"/>
                    <a:pt x="277419" y="145246"/>
                    <a:pt x="277419" y="381496"/>
                  </a:cubicBezTo>
                  <a:lnTo>
                    <a:pt x="277419" y="550576"/>
                  </a:lnTo>
                  <a:lnTo>
                    <a:pt x="85226" y="550576"/>
                  </a:lnTo>
                  <a:lnTo>
                    <a:pt x="0" y="784696"/>
                  </a:lnTo>
                  <a:lnTo>
                    <a:pt x="277419" y="784696"/>
                  </a:lnTo>
                  <a:lnTo>
                    <a:pt x="277419" y="1636634"/>
                  </a:lnTo>
                  <a:lnTo>
                    <a:pt x="561410" y="1636634"/>
                  </a:lnTo>
                  <a:lnTo>
                    <a:pt x="561410" y="767831"/>
                  </a:lnTo>
                  <a:lnTo>
                    <a:pt x="552743" y="784732"/>
                  </a:lnTo>
                  <a:lnTo>
                    <a:pt x="822650" y="784732"/>
                  </a:lnTo>
                  <a:lnTo>
                    <a:pt x="822650" y="550612"/>
                  </a:lnTo>
                  <a:lnTo>
                    <a:pt x="552743" y="550612"/>
                  </a:lnTo>
                  <a:lnTo>
                    <a:pt x="561410" y="585281"/>
                  </a:lnTo>
                  <a:lnTo>
                    <a:pt x="561410" y="396700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4">
              <a:extLst>
                <a:ext uri="{FF2B5EF4-FFF2-40B4-BE49-F238E27FC236}">
                  <a16:creationId xmlns:a16="http://schemas.microsoft.com/office/drawing/2014/main" id="{37F8B71D-D39B-FBDD-9893-62F9DAA6AC16}"/>
                </a:ext>
              </a:extLst>
            </p:cNvPr>
            <p:cNvSpPr/>
            <p:nvPr/>
          </p:nvSpPr>
          <p:spPr>
            <a:xfrm>
              <a:off x="5437019" y="2809522"/>
              <a:ext cx="840273" cy="1083529"/>
            </a:xfrm>
            <a:custGeom>
              <a:avLst/>
              <a:gdLst>
                <a:gd name="connsiteX0" fmla="*/ 826190 w 840273"/>
                <a:gd name="connsiteY0" fmla="*/ 2492 h 1083529"/>
                <a:gd name="connsiteX1" fmla="*/ 462100 w 840273"/>
                <a:gd name="connsiteY1" fmla="*/ 341700 h 1083529"/>
                <a:gd name="connsiteX2" fmla="*/ 453108 w 840273"/>
                <a:gd name="connsiteY2" fmla="*/ 341772 h 1083529"/>
                <a:gd name="connsiteX3" fmla="*/ 464158 w 840273"/>
                <a:gd name="connsiteY3" fmla="*/ 154780 h 1083529"/>
                <a:gd name="connsiteX4" fmla="*/ 463870 w 840273"/>
                <a:gd name="connsiteY4" fmla="*/ 0 h 1083529"/>
                <a:gd name="connsiteX5" fmla="*/ 82410 w 840273"/>
                <a:gd name="connsiteY5" fmla="*/ 0 h 1083529"/>
                <a:gd name="connsiteX6" fmla="*/ 0 w 840273"/>
                <a:gd name="connsiteY6" fmla="*/ 224875 h 1083529"/>
                <a:gd name="connsiteX7" fmla="*/ 212849 w 840273"/>
                <a:gd name="connsiteY7" fmla="*/ 224875 h 1083529"/>
                <a:gd name="connsiteX8" fmla="*/ 212849 w 840273"/>
                <a:gd name="connsiteY8" fmla="*/ 1083530 h 1083529"/>
                <a:gd name="connsiteX9" fmla="*/ 488535 w 840273"/>
                <a:gd name="connsiteY9" fmla="*/ 1083530 h 1083529"/>
                <a:gd name="connsiteX10" fmla="*/ 488535 w 840273"/>
                <a:gd name="connsiteY10" fmla="*/ 684266 h 1083529"/>
                <a:gd name="connsiteX11" fmla="*/ 760970 w 840273"/>
                <a:gd name="connsiteY11" fmla="*/ 332708 h 1083529"/>
                <a:gd name="connsiteX12" fmla="*/ 840274 w 840273"/>
                <a:gd name="connsiteY12" fmla="*/ 332708 h 1083529"/>
                <a:gd name="connsiteX13" fmla="*/ 840274 w 840273"/>
                <a:gd name="connsiteY13" fmla="*/ 2456 h 1083529"/>
                <a:gd name="connsiteX14" fmla="*/ 826153 w 840273"/>
                <a:gd name="connsiteY14" fmla="*/ 2456 h 108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0273" h="1083529">
                  <a:moveTo>
                    <a:pt x="826190" y="2492"/>
                  </a:moveTo>
                  <a:cubicBezTo>
                    <a:pt x="640786" y="2492"/>
                    <a:pt x="490918" y="119786"/>
                    <a:pt x="462100" y="341700"/>
                  </a:cubicBezTo>
                  <a:lnTo>
                    <a:pt x="453108" y="341772"/>
                  </a:lnTo>
                  <a:lnTo>
                    <a:pt x="464158" y="154780"/>
                  </a:lnTo>
                  <a:lnTo>
                    <a:pt x="463870" y="0"/>
                  </a:lnTo>
                  <a:lnTo>
                    <a:pt x="82410" y="0"/>
                  </a:lnTo>
                  <a:lnTo>
                    <a:pt x="0" y="224875"/>
                  </a:lnTo>
                  <a:lnTo>
                    <a:pt x="212849" y="224875"/>
                  </a:lnTo>
                  <a:lnTo>
                    <a:pt x="212849" y="1083530"/>
                  </a:lnTo>
                  <a:lnTo>
                    <a:pt x="488535" y="1083530"/>
                  </a:lnTo>
                  <a:lnTo>
                    <a:pt x="488535" y="684266"/>
                  </a:lnTo>
                  <a:cubicBezTo>
                    <a:pt x="488535" y="440432"/>
                    <a:pt x="517894" y="332708"/>
                    <a:pt x="760970" y="332708"/>
                  </a:cubicBezTo>
                  <a:lnTo>
                    <a:pt x="840274" y="332708"/>
                  </a:lnTo>
                  <a:lnTo>
                    <a:pt x="840274" y="2456"/>
                  </a:lnTo>
                  <a:lnTo>
                    <a:pt x="826153" y="2456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5">
              <a:extLst>
                <a:ext uri="{FF2B5EF4-FFF2-40B4-BE49-F238E27FC236}">
                  <a16:creationId xmlns:a16="http://schemas.microsoft.com/office/drawing/2014/main" id="{25380161-A42A-93AD-3180-41F38B80D37C}"/>
                </a:ext>
              </a:extLst>
            </p:cNvPr>
            <p:cNvSpPr/>
            <p:nvPr/>
          </p:nvSpPr>
          <p:spPr>
            <a:xfrm>
              <a:off x="7188817" y="4190765"/>
              <a:ext cx="848471" cy="1094074"/>
            </a:xfrm>
            <a:custGeom>
              <a:avLst/>
              <a:gdLst>
                <a:gd name="connsiteX0" fmla="*/ 834171 w 848471"/>
                <a:gd name="connsiteY0" fmla="*/ 2528 h 1094074"/>
                <a:gd name="connsiteX1" fmla="*/ 466542 w 848471"/>
                <a:gd name="connsiteY1" fmla="*/ 345022 h 1094074"/>
                <a:gd name="connsiteX2" fmla="*/ 457478 w 848471"/>
                <a:gd name="connsiteY2" fmla="*/ 345094 h 1094074"/>
                <a:gd name="connsiteX3" fmla="*/ 468636 w 848471"/>
                <a:gd name="connsiteY3" fmla="*/ 156296 h 1094074"/>
                <a:gd name="connsiteX4" fmla="*/ 468348 w 848471"/>
                <a:gd name="connsiteY4" fmla="*/ 0 h 1094074"/>
                <a:gd name="connsiteX5" fmla="*/ 83204 w 848471"/>
                <a:gd name="connsiteY5" fmla="*/ 0 h 1094074"/>
                <a:gd name="connsiteX6" fmla="*/ 0 w 848471"/>
                <a:gd name="connsiteY6" fmla="*/ 227078 h 1094074"/>
                <a:gd name="connsiteX7" fmla="*/ 214944 w 848471"/>
                <a:gd name="connsiteY7" fmla="*/ 227078 h 1094074"/>
                <a:gd name="connsiteX8" fmla="*/ 214944 w 848471"/>
                <a:gd name="connsiteY8" fmla="*/ 1094075 h 1094074"/>
                <a:gd name="connsiteX9" fmla="*/ 493302 w 848471"/>
                <a:gd name="connsiteY9" fmla="*/ 1094075 h 1094074"/>
                <a:gd name="connsiteX10" fmla="*/ 493302 w 848471"/>
                <a:gd name="connsiteY10" fmla="*/ 690911 h 1094074"/>
                <a:gd name="connsiteX11" fmla="*/ 768409 w 848471"/>
                <a:gd name="connsiteY11" fmla="*/ 335958 h 1094074"/>
                <a:gd name="connsiteX12" fmla="*/ 848471 w 848471"/>
                <a:gd name="connsiteY12" fmla="*/ 335958 h 1094074"/>
                <a:gd name="connsiteX13" fmla="*/ 848471 w 848471"/>
                <a:gd name="connsiteY13" fmla="*/ 2528 h 1094074"/>
                <a:gd name="connsiteX14" fmla="*/ 834207 w 848471"/>
                <a:gd name="connsiteY14" fmla="*/ 2528 h 10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8471" h="1094074">
                  <a:moveTo>
                    <a:pt x="834171" y="2528"/>
                  </a:moveTo>
                  <a:cubicBezTo>
                    <a:pt x="646962" y="2528"/>
                    <a:pt x="495649" y="120942"/>
                    <a:pt x="466542" y="345022"/>
                  </a:cubicBezTo>
                  <a:lnTo>
                    <a:pt x="457478" y="345094"/>
                  </a:lnTo>
                  <a:lnTo>
                    <a:pt x="468636" y="156296"/>
                  </a:lnTo>
                  <a:lnTo>
                    <a:pt x="468348" y="0"/>
                  </a:lnTo>
                  <a:lnTo>
                    <a:pt x="83204" y="0"/>
                  </a:lnTo>
                  <a:lnTo>
                    <a:pt x="0" y="227078"/>
                  </a:lnTo>
                  <a:lnTo>
                    <a:pt x="214944" y="227078"/>
                  </a:lnTo>
                  <a:lnTo>
                    <a:pt x="214944" y="1094075"/>
                  </a:lnTo>
                  <a:lnTo>
                    <a:pt x="493302" y="1094075"/>
                  </a:lnTo>
                  <a:lnTo>
                    <a:pt x="493302" y="690911"/>
                  </a:lnTo>
                  <a:cubicBezTo>
                    <a:pt x="493302" y="444730"/>
                    <a:pt x="522950" y="335958"/>
                    <a:pt x="768409" y="335958"/>
                  </a:cubicBezTo>
                  <a:lnTo>
                    <a:pt x="848471" y="335958"/>
                  </a:lnTo>
                  <a:lnTo>
                    <a:pt x="848471" y="2528"/>
                  </a:lnTo>
                  <a:lnTo>
                    <a:pt x="834207" y="2528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6">
              <a:extLst>
                <a:ext uri="{FF2B5EF4-FFF2-40B4-BE49-F238E27FC236}">
                  <a16:creationId xmlns:a16="http://schemas.microsoft.com/office/drawing/2014/main" id="{12A27F29-4059-4234-4E62-13C50EC7B4E6}"/>
                </a:ext>
              </a:extLst>
            </p:cNvPr>
            <p:cNvSpPr/>
            <p:nvPr/>
          </p:nvSpPr>
          <p:spPr>
            <a:xfrm>
              <a:off x="7359955" y="2808294"/>
              <a:ext cx="682026" cy="1086021"/>
            </a:xfrm>
            <a:custGeom>
              <a:avLst/>
              <a:gdLst>
                <a:gd name="connsiteX0" fmla="*/ 0 w 682026"/>
                <a:gd name="connsiteY0" fmla="*/ 1086021 h 1086021"/>
                <a:gd name="connsiteX1" fmla="*/ 286772 w 682026"/>
                <a:gd name="connsiteY1" fmla="*/ 1086021 h 1086021"/>
                <a:gd name="connsiteX2" fmla="*/ 682027 w 682026"/>
                <a:gd name="connsiteY2" fmla="*/ 0 h 1086021"/>
                <a:gd name="connsiteX3" fmla="*/ 395291 w 682026"/>
                <a:gd name="connsiteY3" fmla="*/ 0 h 1086021"/>
                <a:gd name="connsiteX4" fmla="*/ 0 w 682026"/>
                <a:gd name="connsiteY4" fmla="*/ 1086021 h 108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2026" h="1086021">
                  <a:moveTo>
                    <a:pt x="0" y="1086021"/>
                  </a:moveTo>
                  <a:lnTo>
                    <a:pt x="286772" y="1086021"/>
                  </a:lnTo>
                  <a:lnTo>
                    <a:pt x="682027" y="0"/>
                  </a:lnTo>
                  <a:lnTo>
                    <a:pt x="395291" y="0"/>
                  </a:lnTo>
                  <a:lnTo>
                    <a:pt x="0" y="108602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7">
              <a:extLst>
                <a:ext uri="{FF2B5EF4-FFF2-40B4-BE49-F238E27FC236}">
                  <a16:creationId xmlns:a16="http://schemas.microsoft.com/office/drawing/2014/main" id="{A9238D09-27B2-8A3E-9F24-E738326F9DD0}"/>
                </a:ext>
              </a:extLst>
            </p:cNvPr>
            <p:cNvSpPr/>
            <p:nvPr/>
          </p:nvSpPr>
          <p:spPr>
            <a:xfrm>
              <a:off x="3838015" y="4167870"/>
              <a:ext cx="1029649" cy="1116969"/>
            </a:xfrm>
            <a:custGeom>
              <a:avLst/>
              <a:gdLst>
                <a:gd name="connsiteX0" fmla="*/ 671879 w 1029649"/>
                <a:gd name="connsiteY0" fmla="*/ 898668 h 1116969"/>
                <a:gd name="connsiteX1" fmla="*/ 329385 w 1029649"/>
                <a:gd name="connsiteY1" fmla="*/ 1116970 h 1116969"/>
                <a:gd name="connsiteX2" fmla="*/ 0 w 1029649"/>
                <a:gd name="connsiteY2" fmla="*/ 837601 h 1116969"/>
                <a:gd name="connsiteX3" fmla="*/ 390452 w 1029649"/>
                <a:gd name="connsiteY3" fmla="*/ 499477 h 1116969"/>
                <a:gd name="connsiteX4" fmla="*/ 669676 w 1029649"/>
                <a:gd name="connsiteY4" fmla="*/ 416598 h 1116969"/>
                <a:gd name="connsiteX5" fmla="*/ 669676 w 1029649"/>
                <a:gd name="connsiteY5" fmla="*/ 392619 h 1116969"/>
                <a:gd name="connsiteX6" fmla="*/ 484273 w 1029649"/>
                <a:gd name="connsiteY6" fmla="*/ 224658 h 1116969"/>
                <a:gd name="connsiteX7" fmla="*/ 235600 w 1029649"/>
                <a:gd name="connsiteY7" fmla="*/ 383916 h 1116969"/>
                <a:gd name="connsiteX8" fmla="*/ 8739 w 1029649"/>
                <a:gd name="connsiteY8" fmla="*/ 261746 h 1116969"/>
                <a:gd name="connsiteX9" fmla="*/ 514825 w 1029649"/>
                <a:gd name="connsiteY9" fmla="*/ 0 h 1116969"/>
                <a:gd name="connsiteX10" fmla="*/ 966379 w 1029649"/>
                <a:gd name="connsiteY10" fmla="*/ 410097 h 1116969"/>
                <a:gd name="connsiteX11" fmla="*/ 966379 w 1029649"/>
                <a:gd name="connsiteY11" fmla="*/ 763498 h 1116969"/>
                <a:gd name="connsiteX12" fmla="*/ 1029649 w 1029649"/>
                <a:gd name="connsiteY12" fmla="*/ 1114189 h 1116969"/>
                <a:gd name="connsiteX13" fmla="*/ 726446 w 1029649"/>
                <a:gd name="connsiteY13" fmla="*/ 1114189 h 1116969"/>
                <a:gd name="connsiteX14" fmla="*/ 671915 w 1029649"/>
                <a:gd name="connsiteY14" fmla="*/ 898740 h 1116969"/>
                <a:gd name="connsiteX15" fmla="*/ 677152 w 1029649"/>
                <a:gd name="connsiteY15" fmla="*/ 712615 h 1116969"/>
                <a:gd name="connsiteX16" fmla="*/ 677152 w 1029649"/>
                <a:gd name="connsiteY16" fmla="*/ 544473 h 1116969"/>
                <a:gd name="connsiteX17" fmla="*/ 677152 w 1029649"/>
                <a:gd name="connsiteY17" fmla="*/ 544473 h 1116969"/>
                <a:gd name="connsiteX18" fmla="*/ 533170 w 1029649"/>
                <a:gd name="connsiteY18" fmla="*/ 606334 h 1116969"/>
                <a:gd name="connsiteX19" fmla="*/ 308476 w 1029649"/>
                <a:gd name="connsiteY19" fmla="*/ 784588 h 1116969"/>
                <a:gd name="connsiteX20" fmla="*/ 441552 w 1029649"/>
                <a:gd name="connsiteY20" fmla="*/ 919830 h 1116969"/>
                <a:gd name="connsiteX21" fmla="*/ 677152 w 1029649"/>
                <a:gd name="connsiteY21" fmla="*/ 712615 h 1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29649" h="1116969">
                  <a:moveTo>
                    <a:pt x="671879" y="898668"/>
                  </a:moveTo>
                  <a:cubicBezTo>
                    <a:pt x="621068" y="1043155"/>
                    <a:pt x="486476" y="1116970"/>
                    <a:pt x="329385" y="1116970"/>
                  </a:cubicBezTo>
                  <a:cubicBezTo>
                    <a:pt x="119967" y="1116970"/>
                    <a:pt x="0" y="1018635"/>
                    <a:pt x="0" y="837601"/>
                  </a:cubicBezTo>
                  <a:cubicBezTo>
                    <a:pt x="0" y="630350"/>
                    <a:pt x="163591" y="545304"/>
                    <a:pt x="390452" y="499477"/>
                  </a:cubicBezTo>
                  <a:cubicBezTo>
                    <a:pt x="578058" y="460222"/>
                    <a:pt x="660937" y="440577"/>
                    <a:pt x="669676" y="416598"/>
                  </a:cubicBezTo>
                  <a:lnTo>
                    <a:pt x="669676" y="392619"/>
                  </a:lnTo>
                  <a:cubicBezTo>
                    <a:pt x="669676" y="287928"/>
                    <a:pt x="617313" y="224658"/>
                    <a:pt x="484273" y="224658"/>
                  </a:cubicBezTo>
                  <a:cubicBezTo>
                    <a:pt x="351233" y="224658"/>
                    <a:pt x="270485" y="303167"/>
                    <a:pt x="235600" y="383916"/>
                  </a:cubicBezTo>
                  <a:lnTo>
                    <a:pt x="8739" y="261746"/>
                  </a:lnTo>
                  <a:cubicBezTo>
                    <a:pt x="87285" y="100321"/>
                    <a:pt x="279224" y="0"/>
                    <a:pt x="514825" y="0"/>
                  </a:cubicBezTo>
                  <a:cubicBezTo>
                    <a:pt x="822398" y="0"/>
                    <a:pt x="966379" y="143982"/>
                    <a:pt x="966379" y="410097"/>
                  </a:cubicBezTo>
                  <a:lnTo>
                    <a:pt x="966379" y="763498"/>
                  </a:lnTo>
                  <a:cubicBezTo>
                    <a:pt x="966379" y="990358"/>
                    <a:pt x="992561" y="1083674"/>
                    <a:pt x="1029649" y="1114189"/>
                  </a:cubicBezTo>
                  <a:lnTo>
                    <a:pt x="726446" y="1114189"/>
                  </a:lnTo>
                  <a:cubicBezTo>
                    <a:pt x="700264" y="1090210"/>
                    <a:pt x="678452" y="1023077"/>
                    <a:pt x="671915" y="898740"/>
                  </a:cubicBezTo>
                  <a:close/>
                  <a:moveTo>
                    <a:pt x="677152" y="712615"/>
                  </a:moveTo>
                  <a:lnTo>
                    <a:pt x="677152" y="544473"/>
                  </a:lnTo>
                  <a:lnTo>
                    <a:pt x="677152" y="544473"/>
                  </a:lnTo>
                  <a:cubicBezTo>
                    <a:pt x="647575" y="571811"/>
                    <a:pt x="611715" y="582356"/>
                    <a:pt x="533170" y="606334"/>
                  </a:cubicBezTo>
                  <a:cubicBezTo>
                    <a:pt x="384855" y="647792"/>
                    <a:pt x="308476" y="686433"/>
                    <a:pt x="308476" y="784588"/>
                  </a:cubicBezTo>
                  <a:cubicBezTo>
                    <a:pt x="308476" y="871836"/>
                    <a:pt x="369543" y="919830"/>
                    <a:pt x="441552" y="919830"/>
                  </a:cubicBezTo>
                  <a:cubicBezTo>
                    <a:pt x="550612" y="919830"/>
                    <a:pt x="655340" y="839118"/>
                    <a:pt x="677152" y="712615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18">
              <a:extLst>
                <a:ext uri="{FF2B5EF4-FFF2-40B4-BE49-F238E27FC236}">
                  <a16:creationId xmlns:a16="http://schemas.microsoft.com/office/drawing/2014/main" id="{190DF2CA-82E5-C2D5-93B9-AEEABEDEACE7}"/>
                </a:ext>
              </a:extLst>
            </p:cNvPr>
            <p:cNvSpPr/>
            <p:nvPr/>
          </p:nvSpPr>
          <p:spPr>
            <a:xfrm>
              <a:off x="8099474" y="4191379"/>
              <a:ext cx="870463" cy="1100177"/>
            </a:xfrm>
            <a:custGeom>
              <a:avLst/>
              <a:gdLst>
                <a:gd name="connsiteX0" fmla="*/ 0 w 870463"/>
                <a:gd name="connsiteY0" fmla="*/ 889387 h 1100177"/>
                <a:gd name="connsiteX1" fmla="*/ 172836 w 870463"/>
                <a:gd name="connsiteY1" fmla="*/ 741866 h 1100177"/>
                <a:gd name="connsiteX2" fmla="*/ 434185 w 870463"/>
                <a:gd name="connsiteY2" fmla="*/ 893612 h 1100177"/>
                <a:gd name="connsiteX3" fmla="*/ 573291 w 870463"/>
                <a:gd name="connsiteY3" fmla="*/ 796649 h 1100177"/>
                <a:gd name="connsiteX4" fmla="*/ 305623 w 870463"/>
                <a:gd name="connsiteY4" fmla="*/ 621719 h 1100177"/>
                <a:gd name="connsiteX5" fmla="*/ 40049 w 870463"/>
                <a:gd name="connsiteY5" fmla="*/ 316132 h 1100177"/>
                <a:gd name="connsiteX6" fmla="*/ 459464 w 870463"/>
                <a:gd name="connsiteY6" fmla="*/ 0 h 1100177"/>
                <a:gd name="connsiteX7" fmla="*/ 859919 w 870463"/>
                <a:gd name="connsiteY7" fmla="*/ 181250 h 1100177"/>
                <a:gd name="connsiteX8" fmla="*/ 684988 w 870463"/>
                <a:gd name="connsiteY8" fmla="*/ 332996 h 1100177"/>
                <a:gd name="connsiteX9" fmla="*/ 472103 w 870463"/>
                <a:gd name="connsiteY9" fmla="*/ 202340 h 1100177"/>
                <a:gd name="connsiteX10" fmla="*/ 335127 w 870463"/>
                <a:gd name="connsiteY10" fmla="*/ 299303 h 1100177"/>
                <a:gd name="connsiteX11" fmla="*/ 577517 w 870463"/>
                <a:gd name="connsiteY11" fmla="*/ 463689 h 1100177"/>
                <a:gd name="connsiteX12" fmla="*/ 870464 w 870463"/>
                <a:gd name="connsiteY12" fmla="*/ 784046 h 1100177"/>
                <a:gd name="connsiteX13" fmla="*/ 438410 w 870463"/>
                <a:gd name="connsiteY13" fmla="*/ 1100177 h 1100177"/>
                <a:gd name="connsiteX14" fmla="*/ 0 w 870463"/>
                <a:gd name="connsiteY14" fmla="*/ 889423 h 110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463" h="1100177">
                  <a:moveTo>
                    <a:pt x="0" y="889387"/>
                  </a:moveTo>
                  <a:lnTo>
                    <a:pt x="172836" y="741866"/>
                  </a:lnTo>
                  <a:cubicBezTo>
                    <a:pt x="233975" y="836698"/>
                    <a:pt x="322488" y="893612"/>
                    <a:pt x="434185" y="893612"/>
                  </a:cubicBezTo>
                  <a:cubicBezTo>
                    <a:pt x="512152" y="893612"/>
                    <a:pt x="573291" y="859883"/>
                    <a:pt x="573291" y="796649"/>
                  </a:cubicBezTo>
                  <a:cubicBezTo>
                    <a:pt x="573291" y="712362"/>
                    <a:pt x="463689" y="676502"/>
                    <a:pt x="305623" y="621719"/>
                  </a:cubicBezTo>
                  <a:cubicBezTo>
                    <a:pt x="170742" y="573255"/>
                    <a:pt x="40049" y="493157"/>
                    <a:pt x="40049" y="316132"/>
                  </a:cubicBezTo>
                  <a:cubicBezTo>
                    <a:pt x="40049" y="139106"/>
                    <a:pt x="196021" y="0"/>
                    <a:pt x="459464" y="0"/>
                  </a:cubicBezTo>
                  <a:cubicBezTo>
                    <a:pt x="666029" y="0"/>
                    <a:pt x="781915" y="75873"/>
                    <a:pt x="859919" y="181250"/>
                  </a:cubicBezTo>
                  <a:lnTo>
                    <a:pt x="684988" y="332996"/>
                  </a:lnTo>
                  <a:cubicBezTo>
                    <a:pt x="657579" y="280308"/>
                    <a:pt x="588025" y="202340"/>
                    <a:pt x="472103" y="202340"/>
                  </a:cubicBezTo>
                  <a:cubicBezTo>
                    <a:pt x="387816" y="202340"/>
                    <a:pt x="335127" y="244484"/>
                    <a:pt x="335127" y="299303"/>
                  </a:cubicBezTo>
                  <a:cubicBezTo>
                    <a:pt x="335127" y="383627"/>
                    <a:pt x="446824" y="417320"/>
                    <a:pt x="577517" y="463689"/>
                  </a:cubicBezTo>
                  <a:cubicBezTo>
                    <a:pt x="727168" y="516377"/>
                    <a:pt x="870464" y="585931"/>
                    <a:pt x="870464" y="784046"/>
                  </a:cubicBezTo>
                  <a:cubicBezTo>
                    <a:pt x="870464" y="982161"/>
                    <a:pt x="703948" y="1100177"/>
                    <a:pt x="438410" y="1100177"/>
                  </a:cubicBezTo>
                  <a:cubicBezTo>
                    <a:pt x="257159" y="1100177"/>
                    <a:pt x="84323" y="1028530"/>
                    <a:pt x="0" y="889423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19">
              <a:extLst>
                <a:ext uri="{FF2B5EF4-FFF2-40B4-BE49-F238E27FC236}">
                  <a16:creationId xmlns:a16="http://schemas.microsoft.com/office/drawing/2014/main" id="{0EDB9536-7013-65BD-B229-5677BD39DEDD}"/>
                </a:ext>
              </a:extLst>
            </p:cNvPr>
            <p:cNvSpPr/>
            <p:nvPr/>
          </p:nvSpPr>
          <p:spPr>
            <a:xfrm>
              <a:off x="8099474" y="2807536"/>
              <a:ext cx="870463" cy="1100177"/>
            </a:xfrm>
            <a:custGeom>
              <a:avLst/>
              <a:gdLst>
                <a:gd name="connsiteX0" fmla="*/ 0 w 870463"/>
                <a:gd name="connsiteY0" fmla="*/ 889387 h 1100177"/>
                <a:gd name="connsiteX1" fmla="*/ 172836 w 870463"/>
                <a:gd name="connsiteY1" fmla="*/ 741866 h 1100177"/>
                <a:gd name="connsiteX2" fmla="*/ 434185 w 870463"/>
                <a:gd name="connsiteY2" fmla="*/ 893612 h 1100177"/>
                <a:gd name="connsiteX3" fmla="*/ 573291 w 870463"/>
                <a:gd name="connsiteY3" fmla="*/ 796649 h 1100177"/>
                <a:gd name="connsiteX4" fmla="*/ 305623 w 870463"/>
                <a:gd name="connsiteY4" fmla="*/ 621719 h 1100177"/>
                <a:gd name="connsiteX5" fmla="*/ 40049 w 870463"/>
                <a:gd name="connsiteY5" fmla="*/ 316132 h 1100177"/>
                <a:gd name="connsiteX6" fmla="*/ 459464 w 870463"/>
                <a:gd name="connsiteY6" fmla="*/ 0 h 1100177"/>
                <a:gd name="connsiteX7" fmla="*/ 859919 w 870463"/>
                <a:gd name="connsiteY7" fmla="*/ 181250 h 1100177"/>
                <a:gd name="connsiteX8" fmla="*/ 684988 w 870463"/>
                <a:gd name="connsiteY8" fmla="*/ 332996 h 1100177"/>
                <a:gd name="connsiteX9" fmla="*/ 472103 w 870463"/>
                <a:gd name="connsiteY9" fmla="*/ 202340 h 1100177"/>
                <a:gd name="connsiteX10" fmla="*/ 335127 w 870463"/>
                <a:gd name="connsiteY10" fmla="*/ 299303 h 1100177"/>
                <a:gd name="connsiteX11" fmla="*/ 577517 w 870463"/>
                <a:gd name="connsiteY11" fmla="*/ 463689 h 1100177"/>
                <a:gd name="connsiteX12" fmla="*/ 870464 w 870463"/>
                <a:gd name="connsiteY12" fmla="*/ 784046 h 1100177"/>
                <a:gd name="connsiteX13" fmla="*/ 438410 w 870463"/>
                <a:gd name="connsiteY13" fmla="*/ 1100178 h 1100177"/>
                <a:gd name="connsiteX14" fmla="*/ 0 w 870463"/>
                <a:gd name="connsiteY14" fmla="*/ 889423 h 110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70463" h="1100177">
                  <a:moveTo>
                    <a:pt x="0" y="889387"/>
                  </a:moveTo>
                  <a:lnTo>
                    <a:pt x="172836" y="741866"/>
                  </a:lnTo>
                  <a:cubicBezTo>
                    <a:pt x="233975" y="836698"/>
                    <a:pt x="322488" y="893612"/>
                    <a:pt x="434185" y="893612"/>
                  </a:cubicBezTo>
                  <a:cubicBezTo>
                    <a:pt x="512152" y="893612"/>
                    <a:pt x="573291" y="859883"/>
                    <a:pt x="573291" y="796649"/>
                  </a:cubicBezTo>
                  <a:cubicBezTo>
                    <a:pt x="573291" y="712362"/>
                    <a:pt x="463689" y="676502"/>
                    <a:pt x="305623" y="621719"/>
                  </a:cubicBezTo>
                  <a:cubicBezTo>
                    <a:pt x="170742" y="573255"/>
                    <a:pt x="40049" y="493157"/>
                    <a:pt x="40049" y="316132"/>
                  </a:cubicBezTo>
                  <a:cubicBezTo>
                    <a:pt x="40049" y="139107"/>
                    <a:pt x="196021" y="0"/>
                    <a:pt x="459464" y="0"/>
                  </a:cubicBezTo>
                  <a:cubicBezTo>
                    <a:pt x="666029" y="0"/>
                    <a:pt x="781915" y="75873"/>
                    <a:pt x="859919" y="181250"/>
                  </a:cubicBezTo>
                  <a:lnTo>
                    <a:pt x="684988" y="332996"/>
                  </a:lnTo>
                  <a:cubicBezTo>
                    <a:pt x="657579" y="280308"/>
                    <a:pt x="588025" y="202340"/>
                    <a:pt x="472103" y="202340"/>
                  </a:cubicBezTo>
                  <a:cubicBezTo>
                    <a:pt x="387816" y="202340"/>
                    <a:pt x="335127" y="244484"/>
                    <a:pt x="335127" y="299303"/>
                  </a:cubicBezTo>
                  <a:cubicBezTo>
                    <a:pt x="335127" y="383627"/>
                    <a:pt x="446824" y="417320"/>
                    <a:pt x="577517" y="463689"/>
                  </a:cubicBezTo>
                  <a:cubicBezTo>
                    <a:pt x="727168" y="516377"/>
                    <a:pt x="870464" y="585931"/>
                    <a:pt x="870464" y="784046"/>
                  </a:cubicBezTo>
                  <a:cubicBezTo>
                    <a:pt x="870464" y="982161"/>
                    <a:pt x="703948" y="1100178"/>
                    <a:pt x="438410" y="1100178"/>
                  </a:cubicBezTo>
                  <a:cubicBezTo>
                    <a:pt x="257159" y="1100178"/>
                    <a:pt x="84323" y="1028530"/>
                    <a:pt x="0" y="889423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7767D1A-91ED-08BC-76D0-0C29F75707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895234"/>
            <a:ext cx="3268869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noProof="0">
                <a:solidFill>
                  <a:schemeClr val="bg1"/>
                </a:solidFill>
              </a:rPr>
              <a:t>© </a:t>
            </a:r>
            <a:r>
              <a:rPr lang="en-GB" sz="1000" noProof="0" err="1">
                <a:solidFill>
                  <a:schemeClr val="bg1"/>
                </a:solidFill>
              </a:rPr>
              <a:t>Forvis</a:t>
            </a:r>
            <a:r>
              <a:rPr lang="en-GB" sz="1000" noProof="0">
                <a:solidFill>
                  <a:schemeClr val="bg1"/>
                </a:solidFill>
              </a:rPr>
              <a:t> Mazars. Tous droits </a:t>
            </a:r>
            <a:r>
              <a:rPr lang="en-GB" sz="1000" noProof="0" err="1">
                <a:solidFill>
                  <a:schemeClr val="bg1"/>
                </a:solidFill>
              </a:rPr>
              <a:t>réservés</a:t>
            </a:r>
            <a:r>
              <a:rPr lang="en-GB" sz="1000" noProof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EABE2E9-58E6-399F-6E18-951A80748B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621421"/>
            <a:ext cx="3880508" cy="286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En savoir plus sur www.forvismazars.com/fr</a:t>
            </a:r>
          </a:p>
        </p:txBody>
      </p:sp>
    </p:spTree>
    <p:extLst>
      <p:ext uri="{BB962C8B-B14F-4D97-AF65-F5344CB8AC3E}">
        <p14:creationId xmlns:p14="http://schemas.microsoft.com/office/powerpoint/2010/main" val="26525211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417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- Forvis Mazars Group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D19440D8-36C8-9F20-5BE6-5D024AE51BA0}"/>
              </a:ext>
            </a:extLst>
          </p:cNvPr>
          <p:cNvSpPr txBox="1"/>
          <p:nvPr userDrawn="1"/>
        </p:nvSpPr>
        <p:spPr>
          <a:xfrm>
            <a:off x="304800" y="298800"/>
            <a:ext cx="1061188" cy="296081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r>
              <a:rPr lang="en-US" sz="2400" noProof="0"/>
              <a:t>Contact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38F8DD-BEC9-6467-0409-DEAA51E30C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799" y="1729024"/>
            <a:ext cx="7558158" cy="2520000"/>
          </a:xfrm>
        </p:spPr>
        <p:txBody>
          <a:bodyPr tIns="0" numCol="2" spcCol="288000"/>
          <a:lstStyle>
            <a:lvl1pPr marL="0" indent="0">
              <a:spcAft>
                <a:spcPts val="0"/>
              </a:spcAft>
              <a:buNone/>
              <a:defRPr sz="1000" b="1"/>
            </a:lvl1pPr>
            <a:lvl2pPr marL="0" indent="0">
              <a:spcAft>
                <a:spcPts val="0"/>
              </a:spcAft>
              <a:buNone/>
              <a:defRPr sz="1000"/>
            </a:lvl2pPr>
            <a:lvl3pPr marL="357188" indent="0">
              <a:spcAft>
                <a:spcPts val="0"/>
              </a:spcAft>
              <a:buNone/>
              <a:defRPr sz="1000"/>
            </a:lvl3pPr>
            <a:lvl4pPr marL="534988" indent="0">
              <a:spcAft>
                <a:spcPts val="0"/>
              </a:spcAft>
              <a:buNone/>
              <a:defRPr sz="1000"/>
            </a:lvl4pPr>
            <a:lvl5pPr marL="715963" indent="0">
              <a:spcAft>
                <a:spcPts val="0"/>
              </a:spcAft>
              <a:buNone/>
              <a:defRPr sz="1000"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54649-4A4B-29E4-6982-D75D679FBBB3}"/>
              </a:ext>
            </a:extLst>
          </p:cNvPr>
          <p:cNvSpPr txBox="1"/>
          <p:nvPr userDrawn="1"/>
        </p:nvSpPr>
        <p:spPr>
          <a:xfrm>
            <a:off x="304800" y="1260000"/>
            <a:ext cx="326886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noProof="0" err="1"/>
              <a:t>Forvis</a:t>
            </a:r>
            <a:r>
              <a:rPr lang="en-US" b="1" noProof="0"/>
              <a:t> Mazars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7FEB549-0F87-A538-F4B9-811388A1BE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8" hasCustomPrompt="1"/>
          </p:nvPr>
        </p:nvSpPr>
        <p:spPr>
          <a:xfrm>
            <a:off x="304799" y="4536000"/>
            <a:ext cx="7558158" cy="941933"/>
          </a:xfrm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kern="100" spc="-10" baseline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 contenu de ce document est confidentiel et ne doit pas être diffusé à quiconque autre que les destinataires. La divulgation à des tiers ne peut être faite sans l'accord écrit préalable de </a:t>
            </a:r>
            <a:r>
              <a:rPr lang="fr-FR" sz="1000" kern="100" spc="-10" baseline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Forvis</a:t>
            </a:r>
            <a:r>
              <a:rPr lang="fr-FR" sz="1000" kern="100" spc="-10" baseline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Mazars.</a:t>
            </a:r>
            <a:endParaRPr lang="en-GB" sz="1000" kern="100" spc="-10" baseline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Grafik 11">
            <a:extLst>
              <a:ext uri="{FF2B5EF4-FFF2-40B4-BE49-F238E27FC236}">
                <a16:creationId xmlns:a16="http://schemas.microsoft.com/office/drawing/2014/main" id="{B41EF28B-9739-8541-171C-2F124131A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1963" y="6164039"/>
            <a:ext cx="1080000" cy="45496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89E19DF-7EE8-A6F3-91D2-DA191C3D31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895234"/>
            <a:ext cx="3268869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noProof="0">
                <a:solidFill>
                  <a:schemeClr val="tx1"/>
                </a:solidFill>
              </a:rPr>
              <a:t>© </a:t>
            </a:r>
            <a:r>
              <a:rPr lang="en-GB" sz="1000" noProof="0" err="1">
                <a:solidFill>
                  <a:schemeClr val="tx1"/>
                </a:solidFill>
              </a:rPr>
              <a:t>Forvis</a:t>
            </a:r>
            <a:r>
              <a:rPr lang="en-GB" sz="1000" noProof="0">
                <a:solidFill>
                  <a:schemeClr val="tx1"/>
                </a:solidFill>
              </a:rPr>
              <a:t> Mazars. Tous droits </a:t>
            </a:r>
            <a:r>
              <a:rPr lang="en-GB" sz="1000" noProof="0" err="1">
                <a:solidFill>
                  <a:schemeClr val="tx1"/>
                </a:solidFill>
              </a:rPr>
              <a:t>réservés</a:t>
            </a:r>
            <a:r>
              <a:rPr lang="en-GB" sz="1000" noProof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3E1A539D-34E8-A852-895B-845F8C358F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4799" y="5621421"/>
            <a:ext cx="3880508" cy="286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400" b="1">
                <a:solidFill>
                  <a:schemeClr val="tx1"/>
                </a:solidFill>
              </a:rPr>
              <a:t>En savoir plus sur www.forvismazars.com</a:t>
            </a:r>
          </a:p>
        </p:txBody>
      </p:sp>
    </p:spTree>
    <p:extLst>
      <p:ext uri="{BB962C8B-B14F-4D97-AF65-F5344CB8AC3E}">
        <p14:creationId xmlns:p14="http://schemas.microsoft.com/office/powerpoint/2010/main" val="25825886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417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-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ADA8E-3723-63A9-AFAD-6D37E47953C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321E6-A4A4-EA4C-88A1-058BEA9CE2F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200036" y="6417000"/>
            <a:ext cx="6069127" cy="27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20D24-B0F3-8E01-1F11-608DC6D683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273CA46-8233-5B5B-7AE7-2EA91A219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Titre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46CE84FD-B515-6278-935F-11ACED2E5E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16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ur columns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C6B2A-25FD-97FA-B587-E577F9D4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6000" y="306000"/>
            <a:ext cx="5648400" cy="360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err="1"/>
              <a:t>Titre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009D2C-48BF-EB93-E681-83623E88F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673200"/>
            <a:ext cx="5648400" cy="360000"/>
          </a:xfrm>
        </p:spPr>
        <p:txBody>
          <a:bodyPr anchor="ctr"/>
          <a:lstStyle>
            <a:lvl1pPr marL="0" indent="0">
              <a:buNone/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r>
              <a:rPr lang="en-US"/>
              <a:t>Sous-</a:t>
            </a:r>
            <a:r>
              <a:rPr lang="en-US" err="1"/>
              <a:t>titre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BBC92C-2804-6021-2D01-52726E095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999" y="3330141"/>
            <a:ext cx="267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1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FF356F-9046-C28C-B595-84F1BF6B774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00" y="3762000"/>
            <a:ext cx="2678400" cy="218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F7A2340-BCCE-BAE4-1543-D93A1CF20A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5187" y="3330141"/>
            <a:ext cx="267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2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104CEC1-3049-629D-2BFB-508568609B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275188" y="3762000"/>
            <a:ext cx="2678400" cy="218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443A3FF-0F18-EB95-B1F7-C0D79AC924F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9DCABAC-5282-175F-09B8-FD802033103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2BB74EE-C12E-99A7-A96E-0DC8CC0DBDF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EDC2CE6-943D-F3EA-85E0-34B37E4168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4375" y="3330141"/>
            <a:ext cx="267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3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25DA77E7-7077-8025-921A-3EF4A5F2BCD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44376" y="3762000"/>
            <a:ext cx="2678400" cy="218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DCCE1F-07CA-AB40-F546-DC01E18A40D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05999" y="1258888"/>
            <a:ext cx="267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12ADB6C8-AFC8-960F-E3B0-DC264E1965A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75187" y="1258888"/>
            <a:ext cx="267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6C1568C1-CB71-7803-639B-A505F707EF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4375" y="1258888"/>
            <a:ext cx="267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7754957-74D7-D0D5-848B-39C3E526E65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13562" y="3330141"/>
            <a:ext cx="2678400" cy="3348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176213" indent="0">
              <a:buNone/>
              <a:defRPr sz="2000">
                <a:solidFill>
                  <a:schemeClr val="tx2"/>
                </a:solidFill>
              </a:defRPr>
            </a:lvl2pPr>
            <a:lvl3pPr marL="357188" indent="0">
              <a:buNone/>
              <a:defRPr sz="2000">
                <a:solidFill>
                  <a:schemeClr val="tx2"/>
                </a:solidFill>
              </a:defRPr>
            </a:lvl3pPr>
            <a:lvl4pPr marL="534988" indent="0">
              <a:buNone/>
              <a:defRPr sz="2000">
                <a:solidFill>
                  <a:schemeClr val="tx2"/>
                </a:solidFill>
              </a:defRPr>
            </a:lvl4pPr>
            <a:lvl5pPr marL="715963" indent="0"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err="1"/>
              <a:t>Rubrique</a:t>
            </a:r>
            <a:r>
              <a:rPr lang="en-US"/>
              <a:t> 4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AE165B66-0E91-F9C6-89CF-10EFF86FB3F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9213563" y="3762000"/>
            <a:ext cx="2678400" cy="21879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A4852636-0F70-E002-0651-FFDDB11BF95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213562" y="1258888"/>
            <a:ext cx="2678400" cy="1881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45961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B9FE1-8CB3-F578-584E-27DDB9EC8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F1B8E8-7A5D-C696-CD8C-D4A018EB9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59CD1E-2F56-CAF2-FD89-DA017FFD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F8602-5A99-E6C6-098D-C9E72026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F4207F-9A7C-36C4-B197-4C858DD6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451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552630CD-3E1E-0F4A-B10B-0BB801072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259198"/>
            <a:ext cx="587599" cy="551602"/>
          </a:xfrm>
          <a:prstGeom prst="rect">
            <a:avLst/>
          </a:prstGeom>
        </p:spPr>
      </p:pic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D77FC2C3-3958-9349-BC74-14B18D3DA9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790" y="387627"/>
            <a:ext cx="8774662" cy="282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spc="3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/>
              <a:t>PARTIE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48C19C4E-1827-6043-B48A-354F4E1D51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9" y="694950"/>
            <a:ext cx="10523950" cy="666711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buNone/>
              <a:defRPr lang="fr-FR" sz="4000" b="1" i="0" kern="1200" spc="0" dirty="0">
                <a:ln w="19050">
                  <a:noFill/>
                </a:ln>
                <a:solidFill>
                  <a:schemeClr val="tx1"/>
                </a:solidFill>
                <a:latin typeface="Gill Sans MT" panose="020B0502020104020203" pitchFamily="34" charset="77"/>
                <a:ea typeface="Gill Sans MT" panose="020B0502020104020203" pitchFamily="34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SLIDE</a:t>
            </a:r>
          </a:p>
        </p:txBody>
      </p:sp>
      <p:sp>
        <p:nvSpPr>
          <p:cNvPr id="7" name="Espace réservé du numéro de diapositive 2">
            <a:extLst>
              <a:ext uri="{FF2B5EF4-FFF2-40B4-BE49-F238E27FC236}">
                <a16:creationId xmlns:a16="http://schemas.microsoft.com/office/drawing/2014/main" id="{5AC9BFA0-256B-4E9D-A11A-68A5ADB3D4B1}"/>
              </a:ext>
            </a:extLst>
          </p:cNvPr>
          <p:cNvSpPr txBox="1">
            <a:spLocks/>
          </p:cNvSpPr>
          <p:nvPr userDrawn="1"/>
        </p:nvSpPr>
        <p:spPr>
          <a:xfrm>
            <a:off x="11359015" y="6279246"/>
            <a:ext cx="587599" cy="515225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fr-FR"/>
            </a:defPPr>
            <a:lvl1pPr marL="0" algn="r" defTabSz="914354" rtl="0" eaLnBrk="1" latinLnBrk="0" hangingPunct="1">
              <a:defRPr sz="20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332AA1-6ACE-E247-9EA7-CD0CACB2CD4F}" type="slidenum">
              <a:rPr lang="fr-FR" sz="1600" smtClean="0">
                <a:latin typeface="Gill Sans MT" panose="020B0502020104020203" pitchFamily="34" charset="0"/>
              </a:rPr>
              <a:pPr/>
              <a:t>‹N°›</a:t>
            </a:fld>
            <a:endParaRPr lang="fr-FR" sz="1600">
              <a:latin typeface="Gill Sans MT" panose="020B0502020104020203" pitchFamily="34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6256553-679D-44DE-B30C-7214ABE837F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8788" y="1540565"/>
            <a:ext cx="10607675" cy="4622111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Gill Sans MT" panose="020B0502020104020203" pitchFamily="34" charset="0"/>
              </a:defRPr>
            </a:lvl1pPr>
            <a:lvl2pPr>
              <a:defRPr sz="1800">
                <a:latin typeface="Gill Sans MT" panose="020B0502020104020203" pitchFamily="34" charset="0"/>
              </a:defRPr>
            </a:lvl2pPr>
            <a:lvl3pPr>
              <a:defRPr sz="16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482200E-0A9D-884C-A254-2788CE1D433D}"/>
              </a:ext>
            </a:extLst>
          </p:cNvPr>
          <p:cNvGrpSpPr/>
          <p:nvPr userDrawn="1"/>
        </p:nvGrpSpPr>
        <p:grpSpPr>
          <a:xfrm>
            <a:off x="471537" y="6310689"/>
            <a:ext cx="3494976" cy="320344"/>
            <a:chOff x="454944" y="6041138"/>
            <a:chExt cx="3526659" cy="385165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B62C7BD-B7C7-B94D-9222-9BEEA2FB1586}"/>
                </a:ext>
              </a:extLst>
            </p:cNvPr>
            <p:cNvSpPr txBox="1"/>
            <p:nvPr userDrawn="1"/>
          </p:nvSpPr>
          <p:spPr bwMode="auto">
            <a:xfrm>
              <a:off x="454944" y="6041138"/>
              <a:ext cx="510256" cy="385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r" eaLnBrk="1">
                <a:lnSpc>
                  <a:spcPct val="120000"/>
                </a:lnSpc>
              </a:pPr>
              <a:r>
                <a:rPr lang="fr-FR" sz="1400" b="0" i="0">
                  <a:ln w="6350">
                    <a:noFill/>
                  </a:ln>
                  <a:solidFill>
                    <a:srgbClr val="2D323A"/>
                  </a:solidFill>
                  <a:latin typeface="Gill Sans Nova Inline Regular" pitchFamily="82" charset="0"/>
                  <a:ea typeface="Montserrat Semi" charset="0"/>
                  <a:cs typeface="Montserrat Semi" charset="0"/>
                  <a:sym typeface="Poppins Medium" charset="0"/>
                </a:rPr>
                <a:t>2023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FDD1B00-1F8F-A24E-80AB-B538554277EA}"/>
                </a:ext>
              </a:extLst>
            </p:cNvPr>
            <p:cNvSpPr txBox="1"/>
            <p:nvPr userDrawn="1"/>
          </p:nvSpPr>
          <p:spPr bwMode="auto">
            <a:xfrm>
              <a:off x="965200" y="6041138"/>
              <a:ext cx="3016403" cy="377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l" eaLnBrk="1">
                <a:lnSpc>
                  <a:spcPct val="120000"/>
                </a:lnSpc>
              </a:pPr>
              <a:r>
                <a:rPr lang="fr-FR" sz="1400" b="1" i="0">
                  <a:ln w="6350">
                    <a:noFill/>
                  </a:ln>
                  <a:solidFill>
                    <a:srgbClr val="2D323A"/>
                  </a:solidFill>
                  <a:latin typeface="Gill Sans MT" panose="020B0502020104020203" pitchFamily="34" charset="77"/>
                  <a:ea typeface="Montserrat Semi" charset="0"/>
                  <a:cs typeface="Montserrat Semi" charset="0"/>
                  <a:sym typeface="Poppins Medium" charset="0"/>
                </a:rPr>
                <a:t>DES ENJEUX ET DES HOMMES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DBE47D7-4C28-974C-BB6A-8A764E897D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5200" y="6176025"/>
              <a:ext cx="0" cy="125436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6C554F95-78FE-6E49-A2A0-404A27C2D4A4}"/>
              </a:ext>
            </a:extLst>
          </p:cNvPr>
          <p:cNvSpPr txBox="1"/>
          <p:nvPr userDrawn="1"/>
        </p:nvSpPr>
        <p:spPr bwMode="auto">
          <a:xfrm>
            <a:off x="-1304743" y="6553315"/>
            <a:ext cx="6277970" cy="2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rtlCol="0">
            <a:spAutoFit/>
          </a:bodyPr>
          <a:lstStyle/>
          <a:p>
            <a:pPr algn="ctr" eaLnBrk="1">
              <a:lnSpc>
                <a:spcPct val="120000"/>
              </a:lnSpc>
            </a:pPr>
            <a:r>
              <a:rPr lang="fr-FR" sz="800" b="0" i="0" kern="1200">
                <a:solidFill>
                  <a:schemeClr val="tx1"/>
                </a:solidFill>
                <a:effectLst/>
                <a:latin typeface="Gill Sans Nova" panose="020B0602020104020203" pitchFamily="34" charset="0"/>
                <a:ea typeface="+mn-ea"/>
                <a:cs typeface="+mn-cs"/>
              </a:rPr>
              <a:t>Toute reproduction interdite – © Des Enjeux et des Hommes  </a:t>
            </a:r>
            <a:endParaRPr lang="fr-FR" sz="900" b="0" i="0">
              <a:solidFill>
                <a:schemeClr val="tx1"/>
              </a:solidFill>
              <a:latin typeface="Gill Sans Nova" panose="020B0602020104020203" pitchFamily="34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79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0549CFDA-4A8C-9540-AE1A-B7D852FD67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790" y="402753"/>
            <a:ext cx="4856163" cy="2676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spc="3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/>
              <a:t>PARTIE</a:t>
            </a: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48DCE1BD-8092-B548-9D98-F5536E2264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9" y="694950"/>
            <a:ext cx="10607794" cy="1124301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buNone/>
              <a:defRPr lang="fr-FR" sz="4000" b="1" i="0" kern="1200" spc="0" dirty="0">
                <a:ln w="19050">
                  <a:noFill/>
                </a:ln>
                <a:solidFill>
                  <a:schemeClr val="tx1"/>
                </a:solidFill>
                <a:latin typeface="Gill Sans MT" panose="020B0502020104020203" pitchFamily="34" charset="77"/>
                <a:ea typeface="Gill Sans MT" panose="020B0502020104020203" pitchFamily="34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SLIDE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3F9B2-89AF-42E4-9B56-4BB14655B2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8788" y="2017644"/>
            <a:ext cx="10607675" cy="414503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Gill Sans MT" panose="020B0502020104020203" pitchFamily="34" charset="0"/>
              </a:defRPr>
            </a:lvl1pPr>
            <a:lvl2pPr>
              <a:defRPr sz="1800">
                <a:latin typeface="Gill Sans MT" panose="020B0502020104020203" pitchFamily="34" charset="0"/>
              </a:defRPr>
            </a:lvl2pPr>
            <a:lvl3pPr>
              <a:defRPr sz="16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059C0E7-E48F-244F-81B6-2EAADC81D0B0}"/>
              </a:ext>
            </a:extLst>
          </p:cNvPr>
          <p:cNvGrpSpPr/>
          <p:nvPr userDrawn="1"/>
        </p:nvGrpSpPr>
        <p:grpSpPr>
          <a:xfrm>
            <a:off x="471537" y="6310689"/>
            <a:ext cx="3494976" cy="320344"/>
            <a:chOff x="454944" y="6041138"/>
            <a:chExt cx="3526659" cy="38516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0CCA5653-FFB2-BF47-AA20-C7CC50313525}"/>
                </a:ext>
              </a:extLst>
            </p:cNvPr>
            <p:cNvSpPr txBox="1"/>
            <p:nvPr userDrawn="1"/>
          </p:nvSpPr>
          <p:spPr bwMode="auto">
            <a:xfrm>
              <a:off x="454944" y="6041138"/>
              <a:ext cx="510256" cy="385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r" eaLnBrk="1">
                <a:lnSpc>
                  <a:spcPct val="120000"/>
                </a:lnSpc>
              </a:pPr>
              <a:r>
                <a:rPr lang="fr-FR" sz="1400" b="0" i="0">
                  <a:ln w="6350">
                    <a:noFill/>
                  </a:ln>
                  <a:solidFill>
                    <a:srgbClr val="2D323A"/>
                  </a:solidFill>
                  <a:latin typeface="Gill Sans Nova Inline Regular" pitchFamily="82" charset="0"/>
                  <a:ea typeface="Montserrat Semi" charset="0"/>
                  <a:cs typeface="Montserrat Semi" charset="0"/>
                  <a:sym typeface="Poppins Medium" charset="0"/>
                </a:rPr>
                <a:t>2023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36236183-3617-F04F-BF88-2BE02BF06C17}"/>
                </a:ext>
              </a:extLst>
            </p:cNvPr>
            <p:cNvSpPr txBox="1"/>
            <p:nvPr userDrawn="1"/>
          </p:nvSpPr>
          <p:spPr bwMode="auto">
            <a:xfrm>
              <a:off x="965200" y="6041138"/>
              <a:ext cx="3016403" cy="377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l" eaLnBrk="1">
                <a:lnSpc>
                  <a:spcPct val="120000"/>
                </a:lnSpc>
              </a:pPr>
              <a:r>
                <a:rPr lang="fr-FR" sz="1400" b="1" i="0">
                  <a:ln w="6350">
                    <a:noFill/>
                  </a:ln>
                  <a:solidFill>
                    <a:srgbClr val="2D323A"/>
                  </a:solidFill>
                  <a:latin typeface="Gill Sans MT" panose="020B0502020104020203" pitchFamily="34" charset="77"/>
                  <a:ea typeface="Montserrat Semi" charset="0"/>
                  <a:cs typeface="Montserrat Semi" charset="0"/>
                  <a:sym typeface="Poppins Medium" charset="0"/>
                </a:rPr>
                <a:t>DES ENJEUX ET DES HOMMES</a:t>
              </a:r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2CC63D20-EA4C-4847-9E23-FA91D2171E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5200" y="6176025"/>
              <a:ext cx="0" cy="125436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9084F57-C627-2149-9A42-30C2AFE8CDF8}"/>
              </a:ext>
            </a:extLst>
          </p:cNvPr>
          <p:cNvSpPr txBox="1"/>
          <p:nvPr userDrawn="1"/>
        </p:nvSpPr>
        <p:spPr bwMode="auto">
          <a:xfrm>
            <a:off x="-1304743" y="6553315"/>
            <a:ext cx="6277970" cy="2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rtlCol="0">
            <a:spAutoFit/>
          </a:bodyPr>
          <a:lstStyle/>
          <a:p>
            <a:pPr algn="ctr" eaLnBrk="1">
              <a:lnSpc>
                <a:spcPct val="120000"/>
              </a:lnSpc>
            </a:pPr>
            <a:r>
              <a:rPr lang="fr-FR" sz="800" b="0" i="0" kern="1200">
                <a:solidFill>
                  <a:schemeClr val="tx1"/>
                </a:solidFill>
                <a:effectLst/>
                <a:latin typeface="Gill Sans Nova" panose="020B0602020104020203" pitchFamily="34" charset="0"/>
                <a:ea typeface="+mn-ea"/>
                <a:cs typeface="+mn-cs"/>
              </a:rPr>
              <a:t>Toute reproduction interdite – © Des Enjeux et des Hommes  </a:t>
            </a:r>
            <a:endParaRPr lang="fr-FR" sz="900" b="0" i="0">
              <a:solidFill>
                <a:schemeClr val="tx1"/>
              </a:solidFill>
              <a:latin typeface="Gill Sans Nova" panose="020B0602020104020203" pitchFamily="34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0CC28B-B99A-5A46-BD23-2E84A524B2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259198"/>
            <a:ext cx="587599" cy="551602"/>
          </a:xfrm>
          <a:prstGeom prst="rect">
            <a:avLst/>
          </a:prstGeom>
        </p:spPr>
      </p:pic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9A0E38CB-75C2-83EB-C294-7578F6E88FD2}"/>
              </a:ext>
            </a:extLst>
          </p:cNvPr>
          <p:cNvSpPr txBox="1">
            <a:spLocks/>
          </p:cNvSpPr>
          <p:nvPr userDrawn="1"/>
        </p:nvSpPr>
        <p:spPr>
          <a:xfrm>
            <a:off x="11359015" y="6279246"/>
            <a:ext cx="587599" cy="515225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fr-FR"/>
            </a:defPPr>
            <a:lvl1pPr marL="0" algn="r" defTabSz="914354" rtl="0" eaLnBrk="1" latinLnBrk="0" hangingPunct="1">
              <a:defRPr sz="20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332AA1-6ACE-E247-9EA7-CD0CACB2CD4F}" type="slidenum">
              <a:rPr lang="fr-FR" sz="1600" smtClean="0">
                <a:latin typeface="Gill Sans MT" panose="020B0502020104020203" pitchFamily="34" charset="0"/>
              </a:rPr>
              <a:pPr/>
              <a:t>‹N°›</a:t>
            </a:fld>
            <a:endParaRPr lang="fr-FR" sz="160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187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e_simpl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552630CD-3E1E-0F4A-B10B-0BB801072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259198"/>
            <a:ext cx="587599" cy="551602"/>
          </a:xfrm>
          <a:prstGeom prst="rect">
            <a:avLst/>
          </a:prstGeom>
        </p:spPr>
      </p:pic>
      <p:sp>
        <p:nvSpPr>
          <p:cNvPr id="13" name="Espace réservé du numéro de diapositive 2">
            <a:extLst>
              <a:ext uri="{FF2B5EF4-FFF2-40B4-BE49-F238E27FC236}">
                <a16:creationId xmlns:a16="http://schemas.microsoft.com/office/drawing/2014/main" id="{1F4B2EAD-CF63-024C-9797-B60CCF826985}"/>
              </a:ext>
            </a:extLst>
          </p:cNvPr>
          <p:cNvSpPr txBox="1">
            <a:spLocks/>
          </p:cNvSpPr>
          <p:nvPr userDrawn="1"/>
        </p:nvSpPr>
        <p:spPr>
          <a:xfrm>
            <a:off x="11359015" y="6279246"/>
            <a:ext cx="587599" cy="515225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fr-FR"/>
            </a:defPPr>
            <a:lvl1pPr marL="0" algn="r" defTabSz="914354" rtl="0" eaLnBrk="1" latinLnBrk="0" hangingPunct="1">
              <a:defRPr sz="20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332AA1-6ACE-E247-9EA7-CD0CACB2CD4F}" type="slidenum">
              <a:rPr lang="fr-FR" sz="1600" smtClean="0">
                <a:latin typeface="Gill Sans MT" panose="020B0502020104020203" pitchFamily="34" charset="0"/>
              </a:rPr>
              <a:pPr/>
              <a:t>‹N°›</a:t>
            </a:fld>
            <a:endParaRPr lang="fr-FR" sz="1600">
              <a:latin typeface="Gill Sans MT" panose="020B0502020104020203" pitchFamily="34" charset="0"/>
            </a:endParaRP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1A47B961-D80C-DF40-91E6-930B1FB1B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790" y="402753"/>
            <a:ext cx="4856163" cy="2676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spc="3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/>
              <a:t>PARTIE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24EAF120-C814-5348-B7BF-AC6FCE900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9" y="694950"/>
            <a:ext cx="5637211" cy="1124301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buNone/>
              <a:defRPr lang="fr-FR" sz="4000" b="1" i="0" kern="1200" spc="0" dirty="0">
                <a:ln w="19050">
                  <a:noFill/>
                </a:ln>
                <a:solidFill>
                  <a:schemeClr val="tx1"/>
                </a:solidFill>
                <a:latin typeface="Gill Sans MT" panose="020B0502020104020203" pitchFamily="34" charset="77"/>
                <a:ea typeface="Gill Sans MT" panose="020B0502020104020203" pitchFamily="34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SLIDE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99199CB-9C00-4EE1-8F38-584F6E78074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8789" y="2017644"/>
            <a:ext cx="5637212" cy="3945834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Gill Sans MT" panose="020B0502020104020203" pitchFamily="34" charset="0"/>
              </a:defRPr>
            </a:lvl1pPr>
            <a:lvl2pPr>
              <a:defRPr sz="1800">
                <a:latin typeface="Gill Sans MT" panose="020B0502020104020203" pitchFamily="34" charset="0"/>
              </a:defRPr>
            </a:lvl2pPr>
            <a:lvl3pPr>
              <a:defRPr sz="16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9759778-9D8E-274F-863A-66CBAB69CD7F}"/>
              </a:ext>
            </a:extLst>
          </p:cNvPr>
          <p:cNvGrpSpPr/>
          <p:nvPr userDrawn="1"/>
        </p:nvGrpSpPr>
        <p:grpSpPr>
          <a:xfrm>
            <a:off x="471537" y="6310689"/>
            <a:ext cx="3494976" cy="320344"/>
            <a:chOff x="454944" y="6041138"/>
            <a:chExt cx="3526659" cy="385165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E3F357E-92A8-2F44-BCFE-DAC8D7866BF3}"/>
                </a:ext>
              </a:extLst>
            </p:cNvPr>
            <p:cNvSpPr txBox="1"/>
            <p:nvPr userDrawn="1"/>
          </p:nvSpPr>
          <p:spPr bwMode="auto">
            <a:xfrm>
              <a:off x="454944" y="6041138"/>
              <a:ext cx="510256" cy="385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r" eaLnBrk="1">
                <a:lnSpc>
                  <a:spcPct val="120000"/>
                </a:lnSpc>
              </a:pPr>
              <a:r>
                <a:rPr lang="fr-FR" sz="1400" b="0" i="0">
                  <a:ln w="6350">
                    <a:noFill/>
                  </a:ln>
                  <a:solidFill>
                    <a:srgbClr val="2D323A"/>
                  </a:solidFill>
                  <a:latin typeface="Gill Sans Nova Inline Regular" pitchFamily="82" charset="0"/>
                  <a:ea typeface="Montserrat Semi" charset="0"/>
                  <a:cs typeface="Montserrat Semi" charset="0"/>
                  <a:sym typeface="Poppins Medium" charset="0"/>
                </a:rPr>
                <a:t>2023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DD7E0C63-D564-A643-88B6-2C9DC1B3ABF6}"/>
                </a:ext>
              </a:extLst>
            </p:cNvPr>
            <p:cNvSpPr txBox="1"/>
            <p:nvPr userDrawn="1"/>
          </p:nvSpPr>
          <p:spPr bwMode="auto">
            <a:xfrm>
              <a:off x="965200" y="6041138"/>
              <a:ext cx="3016403" cy="377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l" eaLnBrk="1">
                <a:lnSpc>
                  <a:spcPct val="120000"/>
                </a:lnSpc>
              </a:pPr>
              <a:r>
                <a:rPr lang="fr-FR" sz="1400" b="1" i="0">
                  <a:ln w="6350">
                    <a:noFill/>
                  </a:ln>
                  <a:solidFill>
                    <a:srgbClr val="2D323A"/>
                  </a:solidFill>
                  <a:latin typeface="Gill Sans MT" panose="020B0502020104020203" pitchFamily="34" charset="77"/>
                  <a:ea typeface="Montserrat Semi" charset="0"/>
                  <a:cs typeface="Montserrat Semi" charset="0"/>
                  <a:sym typeface="Poppins Medium" charset="0"/>
                </a:rPr>
                <a:t>DES ENJEUX ET DES HOMMES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B7472DF9-6CA1-6248-84B3-13BE6BBC197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5200" y="6176025"/>
              <a:ext cx="0" cy="125436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73E43BF-9B6E-BF4B-A49D-28A2E8D29C0C}"/>
              </a:ext>
            </a:extLst>
          </p:cNvPr>
          <p:cNvSpPr txBox="1"/>
          <p:nvPr userDrawn="1"/>
        </p:nvSpPr>
        <p:spPr bwMode="auto">
          <a:xfrm>
            <a:off x="-1304743" y="6553315"/>
            <a:ext cx="6277970" cy="2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rtlCol="0">
            <a:spAutoFit/>
          </a:bodyPr>
          <a:lstStyle/>
          <a:p>
            <a:pPr algn="ctr" eaLnBrk="1">
              <a:lnSpc>
                <a:spcPct val="120000"/>
              </a:lnSpc>
            </a:pPr>
            <a:r>
              <a:rPr lang="fr-FR" sz="800" b="0" i="0" kern="1200">
                <a:solidFill>
                  <a:schemeClr val="tx1"/>
                </a:solidFill>
                <a:effectLst/>
                <a:latin typeface="Gill Sans Nova" panose="020B0602020104020203" pitchFamily="34" charset="0"/>
                <a:ea typeface="+mn-ea"/>
                <a:cs typeface="+mn-cs"/>
              </a:rPr>
              <a:t>Toute reproduction interdite – © Des Enjeux et des Hommes  </a:t>
            </a:r>
            <a:endParaRPr lang="fr-FR" sz="900" b="0" i="0">
              <a:solidFill>
                <a:schemeClr val="tx1"/>
              </a:solidFill>
              <a:latin typeface="Gill Sans Nova" panose="020B0602020104020203" pitchFamily="34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03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EAD6E2B-D8B7-7B43-AEEF-CBF001C12D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790" y="402753"/>
            <a:ext cx="4856163" cy="2676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spc="300">
                <a:solidFill>
                  <a:schemeClr val="accent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fr-FR"/>
              <a:t>PARTIE</a:t>
            </a:r>
          </a:p>
        </p:txBody>
      </p: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27700EA3-36CC-494C-BDA3-EED4FA44D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9" y="694950"/>
            <a:ext cx="10812185" cy="686589"/>
          </a:xfrm>
          <a:prstGeom prst="rect">
            <a:avLst/>
          </a:prstGeom>
        </p:spPr>
        <p:txBody>
          <a:bodyPr/>
          <a:lstStyle>
            <a:lvl1pPr marL="0" indent="0" algn="l" defTabSz="914354" rtl="0" eaLnBrk="1" latinLnBrk="0" hangingPunct="1">
              <a:buNone/>
              <a:defRPr lang="fr-FR" sz="4000" b="1" i="0" kern="1200" spc="0" dirty="0">
                <a:ln w="19050">
                  <a:noFill/>
                </a:ln>
                <a:solidFill>
                  <a:schemeClr val="tx1"/>
                </a:solidFill>
                <a:latin typeface="Gill Sans MT" panose="020B0502020104020203" pitchFamily="34" charset="77"/>
                <a:ea typeface="Gill Sans MT" panose="020B0502020104020203" pitchFamily="34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SLIDE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FB712BB-3702-B546-BC73-41F118A9FF1B}"/>
              </a:ext>
            </a:extLst>
          </p:cNvPr>
          <p:cNvGrpSpPr/>
          <p:nvPr userDrawn="1"/>
        </p:nvGrpSpPr>
        <p:grpSpPr>
          <a:xfrm>
            <a:off x="389610" y="6310693"/>
            <a:ext cx="3576903" cy="315023"/>
            <a:chOff x="372274" y="6041138"/>
            <a:chExt cx="3609329" cy="378767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9CC5660-0293-6044-AFCB-5F2907E9833E}"/>
                </a:ext>
              </a:extLst>
            </p:cNvPr>
            <p:cNvSpPr txBox="1"/>
            <p:nvPr userDrawn="1"/>
          </p:nvSpPr>
          <p:spPr bwMode="auto">
            <a:xfrm>
              <a:off x="372274" y="6041138"/>
              <a:ext cx="592926" cy="378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r" eaLnBrk="1">
                <a:lnSpc>
                  <a:spcPct val="120000"/>
                </a:lnSpc>
              </a:pPr>
              <a:r>
                <a:rPr lang="fr-FR" sz="1400" b="0" i="0">
                  <a:ln w="6350">
                    <a:noFill/>
                  </a:ln>
                  <a:solidFill>
                    <a:srgbClr val="2D323A"/>
                  </a:solidFill>
                  <a:latin typeface="Gill Sans Nova Inline Regular" pitchFamily="82" charset="0"/>
                  <a:ea typeface="Montserrat Semi" charset="0"/>
                  <a:cs typeface="Montserrat Semi" charset="0"/>
                  <a:sym typeface="Poppins Medium" charset="0"/>
                </a:rPr>
                <a:t>2023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67BE8CC-DE7A-1B42-848F-BCE5DBBC9865}"/>
                </a:ext>
              </a:extLst>
            </p:cNvPr>
            <p:cNvSpPr txBox="1"/>
            <p:nvPr userDrawn="1"/>
          </p:nvSpPr>
          <p:spPr bwMode="auto">
            <a:xfrm>
              <a:off x="965200" y="6041138"/>
              <a:ext cx="3016403" cy="377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38100" tIns="38100" rIns="38100" bIns="38100" rtlCol="0">
              <a:spAutoFit/>
            </a:bodyPr>
            <a:lstStyle/>
            <a:p>
              <a:pPr algn="l" eaLnBrk="1">
                <a:lnSpc>
                  <a:spcPct val="120000"/>
                </a:lnSpc>
              </a:pPr>
              <a:r>
                <a:rPr lang="fr-FR" sz="1400" b="1" i="0">
                  <a:ln w="6350">
                    <a:noFill/>
                  </a:ln>
                  <a:solidFill>
                    <a:srgbClr val="2D323A"/>
                  </a:solidFill>
                  <a:latin typeface="Gill Sans MT" panose="020B0502020104020203" pitchFamily="34" charset="77"/>
                  <a:ea typeface="Montserrat Semi" charset="0"/>
                  <a:cs typeface="Montserrat Semi" charset="0"/>
                  <a:sym typeface="Poppins Medium" charset="0"/>
                </a:rPr>
                <a:t>DES ENJEUX ET DES HOMMES</a:t>
              </a: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12D365A1-3FC4-B249-8C09-AE1A0E5C04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5200" y="6176025"/>
              <a:ext cx="0" cy="125436"/>
            </a:xfrm>
            <a:prstGeom prst="line">
              <a:avLst/>
            </a:prstGeom>
            <a:ln w="28575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61345233-F1F5-A144-A1EA-D256B19F5FE8}"/>
              </a:ext>
            </a:extLst>
          </p:cNvPr>
          <p:cNvSpPr txBox="1"/>
          <p:nvPr userDrawn="1"/>
        </p:nvSpPr>
        <p:spPr bwMode="auto">
          <a:xfrm>
            <a:off x="-1304743" y="6553315"/>
            <a:ext cx="6277970" cy="2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rtlCol="0">
            <a:spAutoFit/>
          </a:bodyPr>
          <a:lstStyle/>
          <a:p>
            <a:pPr algn="ctr" eaLnBrk="1">
              <a:lnSpc>
                <a:spcPct val="120000"/>
              </a:lnSpc>
            </a:pPr>
            <a:r>
              <a:rPr lang="fr-FR" sz="800" b="0" i="0" kern="1200">
                <a:solidFill>
                  <a:schemeClr val="tx1"/>
                </a:solidFill>
                <a:effectLst/>
                <a:latin typeface="Gill Sans Nova" panose="020B0602020104020203" pitchFamily="34" charset="0"/>
                <a:ea typeface="+mn-ea"/>
                <a:cs typeface="+mn-cs"/>
              </a:rPr>
              <a:t>Toute reproduction interdite – © Des Enjeux et des Hommes  </a:t>
            </a:r>
            <a:endParaRPr lang="fr-FR" sz="900" b="0" i="0">
              <a:solidFill>
                <a:schemeClr val="tx1"/>
              </a:solidFill>
              <a:latin typeface="Gill Sans Nova" panose="020B0602020104020203" pitchFamily="34" charset="0"/>
              <a:ea typeface="Montserrat Semi" charset="0"/>
              <a:cs typeface="Montserrat Semi" charset="0"/>
              <a:sym typeface="Poppins Medium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8A6FCF-91A5-D365-03F9-0ACADBBD09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3800" y="6259198"/>
            <a:ext cx="587599" cy="551602"/>
          </a:xfrm>
          <a:prstGeom prst="rect">
            <a:avLst/>
          </a:prstGeom>
        </p:spPr>
      </p:pic>
      <p:sp>
        <p:nvSpPr>
          <p:cNvPr id="13" name="Espace réservé du numéro de diapositive 2">
            <a:extLst>
              <a:ext uri="{FF2B5EF4-FFF2-40B4-BE49-F238E27FC236}">
                <a16:creationId xmlns:a16="http://schemas.microsoft.com/office/drawing/2014/main" id="{0AD6C74E-82BA-05E1-B6F7-6579D077A414}"/>
              </a:ext>
            </a:extLst>
          </p:cNvPr>
          <p:cNvSpPr txBox="1">
            <a:spLocks/>
          </p:cNvSpPr>
          <p:nvPr userDrawn="1"/>
        </p:nvSpPr>
        <p:spPr>
          <a:xfrm>
            <a:off x="11359015" y="6279246"/>
            <a:ext cx="587599" cy="515225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defPPr>
              <a:defRPr lang="fr-FR"/>
            </a:defPPr>
            <a:lvl1pPr marL="0" algn="r" defTabSz="914354" rtl="0" eaLnBrk="1" latinLnBrk="0" hangingPunct="1">
              <a:defRPr sz="2000" b="1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332AA1-6ACE-E247-9EA7-CD0CACB2CD4F}" type="slidenum">
              <a:rPr lang="fr-FR" sz="1600" smtClean="0">
                <a:latin typeface="Gill Sans MT" panose="020B0502020104020203" pitchFamily="34" charset="0"/>
              </a:rPr>
              <a:pPr/>
              <a:t>‹N°›</a:t>
            </a:fld>
            <a:endParaRPr lang="fr-FR" sz="160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66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B9FE1-8CB3-F578-584E-27DDB9EC8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F1B8E8-7A5D-C696-CD8C-D4A018EB9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59CD1E-2F56-CAF2-FD89-DA017FFD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F8602-5A99-E6C6-098D-C9E72026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F4207F-9A7C-36C4-B197-4C858DD6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C65815-C164-AFFA-EFEF-19E4A01EE4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80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C4EFA5-C64F-1E5D-079C-B781782A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346D2-2537-12CA-890E-61DB23AB7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DC2E5D-A862-1F6F-317B-7BF4FBC47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B7A3B0-032C-7E92-8F3F-E0B761E3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FB68C-AE7A-1717-A149-7E3E133A2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68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75FD21-7865-9615-2351-8FE807B91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251310-6209-0841-785F-9CC2DFDA6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3CB0B1-F427-ADBD-02D0-167CF80C7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1AB707-F195-5AE1-A396-030D345E1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96E89D-22CC-D91A-6CC4-538FAEB6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3281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852C1-D46D-A416-6422-484407D96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2EB104-197C-19DD-C044-8848180C4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9B1613-3707-C601-F74D-EB3060A40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9AD08B-7FE6-C58B-D172-1AC1AC86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301937-8AEC-A613-7BC6-C43E044F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E49C08-5F2A-136B-D728-4EEC98B1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385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9C76F6-723D-04A9-FECF-CBEA6FAAB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7ADD50-22E2-0E11-2B6A-B33FF9B6C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377875-CCCE-B8E0-7A30-71472C85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87F355-A375-C2B7-1120-7DAC63AB5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858DEA-9166-678F-ADF7-BD133182D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442F56-27DA-B6E1-FE96-464A711C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BC6C3DA-102F-454A-0D2D-09CAF36B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16964D-09A0-4BB6-150A-33E93296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09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3BC68-CD9C-C445-03E1-9556CFF1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901AA15-2BD9-B9DF-73EC-E5478D7D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0F8661-02EB-24CB-6B80-55155F10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7C200D-8F23-5BF6-A48C-8D031FFE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944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5C42DA-CDE3-5FD1-1000-C971D56E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75E330-D705-FDFF-CE52-6EAF538A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A295EC-40F9-20A2-11F1-3552229A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3249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D7D8A-6031-9963-79FC-C0CD22CB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BD87D7-543E-5F49-820E-439E56F33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5EC1F6-32DB-220B-8D2B-C4862E487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63B10E-B8F9-CF78-631D-84375C2A0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726084-3472-995C-2893-F7CE1D77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257E3B-3B9A-8D98-A7F7-330F3A82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881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B9FE1-8CB3-F578-584E-27DDB9EC8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F1B8E8-7A5D-C696-CD8C-D4A018EB9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59CD1E-2F56-CAF2-FD89-DA017FFD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F8602-5A99-E6C6-098D-C9E72026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F4207F-9A7C-36C4-B197-4C858DD6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C65815-C164-AFFA-EFEF-19E4A01EE4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7762E05E-3399-2EB6-7A28-82D03241D7C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082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C4EFA5-C64F-1E5D-079C-B781782A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346D2-2537-12CA-890E-61DB23AB7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DC2E5D-A862-1F6F-317B-7BF4FBC47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B7A3B0-032C-7E92-8F3F-E0B761E3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5FB68C-AE7A-1717-A149-7E3E133A2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B54002E0-3E08-27D8-5999-EBC2357FD5A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8446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75FD21-7865-9615-2351-8FE807B91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251310-6209-0841-785F-9CC2DFDA6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3CB0B1-F427-ADBD-02D0-167CF80C7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1AB707-F195-5AE1-A396-030D345E1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96E89D-22CC-D91A-6CC4-538FAEB6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2F93951F-F897-2AF4-DA9D-17A252E8C4E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3456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A852C1-D46D-A416-6422-484407D96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2EB104-197C-19DD-C044-8848180C4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9B1613-3707-C601-F74D-EB3060A40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9AD08B-7FE6-C58B-D172-1AC1AC86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301937-8AEC-A613-7BC6-C43E044F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E49C08-5F2A-136B-D728-4EEC98B1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B9E563E3-FA1F-8EF6-DC52-0ABE8980D76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2594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9C76F6-723D-04A9-FECF-CBEA6FAAB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7ADD50-22E2-0E11-2B6A-B33FF9B6C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377875-CCCE-B8E0-7A30-71472C85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87F355-A375-C2B7-1120-7DAC63AB5C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858DEA-9166-678F-ADF7-BD133182D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442F56-27DA-B6E1-FE96-464A711C3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BC6C3DA-102F-454A-0D2D-09CAF36B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16964D-09A0-4BB6-150A-33E93296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5563C963-FAD6-697B-21DE-70A635B32AF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708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3BC68-CD9C-C445-03E1-9556CFF1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901AA15-2BD9-B9DF-73EC-E5478D7D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0F8661-02EB-24CB-6B80-55155F10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7C200D-8F23-5BF6-A48C-8D031FFE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1C17176F-FCFF-7604-BA78-134BE26FF6F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6874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5C42DA-CDE3-5FD1-1000-C971D56E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75E330-D705-FDFF-CE52-6EAF538A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A295EC-40F9-20A2-11F1-3552229A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DB34DF36-7246-6D2C-2FE6-284EA7BD0E0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788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D7D8A-6031-9963-79FC-C0CD22CB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BD87D7-543E-5F49-820E-439E56F33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5EC1F6-32DB-220B-8D2B-C4862E487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63B10E-B8F9-CF78-631D-84375C2A0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726084-3472-995C-2893-F7CE1D77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257E3B-3B9A-8D98-A7F7-330F3A82A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526EB5C3-C7D0-B77D-BDFD-EF1164FEE07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213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AC39DD-CE26-E585-DF5C-8A97AEB41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06084A-771D-E4F3-76EE-A5C77E872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065926-A5C3-B5FC-F49F-42A1D116A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1A59D1-6E00-2F61-5645-42A44A4B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2479C4-BD81-67E2-58A2-6DEFB6C4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2555FA-83C5-DE77-A424-85A445EF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724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DDC03-1327-4F1C-2BCB-49DEE65B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456D01-227A-44BE-3926-ADB7CEA8B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E1700F-FC85-F29F-391E-D8394B8C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39E4D4-4094-2744-D6F6-F2607734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FFC5F5-A5BD-BD8A-2B04-53D35B90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725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2B86-6A31-F162-B4EF-B9E6AB0E6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96BDA8-AC3C-03ED-52C2-75EF41437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178E67-1DAC-B5BB-5B55-DBC462949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0CB2C4-A661-2ABB-EE24-B209127E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589ED4-FE5F-245A-757A-D5A77373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7230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3DDC03-1327-4F1C-2BCB-49DEE65B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456D01-227A-44BE-3926-ADB7CEA8B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E1700F-FC85-F29F-391E-D8394B8C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39E4D4-4094-2744-D6F6-F2607734A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FFC5F5-A5BD-BD8A-2B04-53D35B90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50B75CCC-A121-5DF3-FC42-8D4FDE17183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7312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C12B86-6A31-F162-B4EF-B9E6AB0E6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96BDA8-AC3C-03ED-52C2-75EF41437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178E67-1DAC-B5BB-5B55-DBC462949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0CB2C4-A661-2ABB-EE24-B209127EE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589ED4-FE5F-245A-757A-D5A773735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Picture 2" descr="DES ENJEUX ET DES HOMMES – Organisme de formation – Angyna">
            <a:extLst>
              <a:ext uri="{FF2B5EF4-FFF2-40B4-BE49-F238E27FC236}">
                <a16:creationId xmlns:a16="http://schemas.microsoft.com/office/drawing/2014/main" id="{15BCAEEB-52E8-2C0C-4DFB-BF0815AE2D5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" t="32854" r="64838" b="34813"/>
          <a:stretch/>
        </p:blipFill>
        <p:spPr bwMode="auto">
          <a:xfrm>
            <a:off x="262371" y="5976008"/>
            <a:ext cx="694459" cy="63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31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10.wmf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86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63" r:id="rId4"/>
    <p:sldLayoutId id="214748368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E9FD2-6995-74C6-059B-87A19EAFB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00" y="306000"/>
            <a:ext cx="11581200" cy="36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C34D3-7536-C818-EFDA-AFF20251F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6000" y="1620000"/>
            <a:ext cx="115812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22941-1361-6E63-B12A-06C77F5C0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60582" y="6417000"/>
            <a:ext cx="1260000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Date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9E4D8-93A5-6C78-B5B9-150B83256C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036" y="6417000"/>
            <a:ext cx="6069127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Titre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14A89-CC20-0ECB-B7C5-296A21ECF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0037" y="6417000"/>
            <a:ext cx="900000" cy="27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21C06D9-4617-44B0-8711-1EF1C439A609}" type="slidenum">
              <a:rPr lang="en-GB" smtClean="0"/>
              <a:pPr/>
              <a:t>‹N°›</a:t>
            </a:fld>
            <a:endParaRPr lang="en-GB"/>
          </a:p>
        </p:txBody>
      </p:sp>
      <p:pic>
        <p:nvPicPr>
          <p:cNvPr id="15" name="Grafik 11">
            <a:extLst>
              <a:ext uri="{FF2B5EF4-FFF2-40B4-BE49-F238E27FC236}">
                <a16:creationId xmlns:a16="http://schemas.microsoft.com/office/drawing/2014/main" id="{F36DD9D8-F393-24B8-7DF1-EDC5EA67195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1963" y="6164039"/>
            <a:ext cx="1080000" cy="45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6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orient="horz" pos="192">
          <p15:clr>
            <a:srgbClr val="F26B43"/>
          </p15:clr>
        </p15:guide>
        <p15:guide id="5" orient="horz" pos="420">
          <p15:clr>
            <a:srgbClr val="F26B43"/>
          </p15:clr>
        </p15:guide>
        <p15:guide id="7" orient="horz" pos="3748">
          <p15:clr>
            <a:srgbClr val="F26B43"/>
          </p15:clr>
        </p15:guide>
        <p15:guide id="9" pos="7491">
          <p15:clr>
            <a:srgbClr val="F26B43"/>
          </p15:clr>
        </p15:guide>
        <p15:guide id="10" orient="horz" pos="650">
          <p15:clr>
            <a:srgbClr val="F26B43"/>
          </p15:clr>
        </p15:guide>
        <p15:guide id="12" pos="192">
          <p15:clr>
            <a:srgbClr val="F26B43"/>
          </p15:clr>
        </p15:guide>
        <p15:guide id="13" orient="horz" pos="79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D33632B-1943-A40B-A99F-5885FAB06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808F0B-BE66-C5D5-C9FE-847602818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D6E8FB-C6A2-0A67-4A49-2F2E98302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A446F-3922-8D46-8CA1-7549130C2C1B}" type="datetimeFigureOut">
              <a:rPr lang="fr-FR" smtClean="0"/>
              <a:t>21/01/2026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2DC421-C974-D65D-4CE0-35682D39D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DC6D26-37EA-C62D-A6EE-C53574DCA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3599-595A-9D4A-B712-33C1DED1809A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7A0C81-6F66-AD03-0C86-8B1C3CC9A914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hyperlink" Target="https://bit.ly/49wAvAt" TargetMode="Externa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9.JPG"/><Relationship Id="rId4" Type="http://schemas.openxmlformats.org/officeDocument/2006/relationships/hyperlink" Target="https://www.comite21.org/docs/version-courte-comite-21-la-sobriete-fil-vert-de-la-transformation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5" Type="http://schemas.microsoft.com/office/2007/relationships/hdphoto" Target="../media/hdphoto2.wdp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hdphoto" Target="../media/hdphoto3.wdp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5.png"/><Relationship Id="rId5" Type="http://schemas.microsoft.com/office/2007/relationships/hdphoto" Target="../media/hdphoto4.wdp"/><Relationship Id="rId10" Type="http://schemas.openxmlformats.org/officeDocument/2006/relationships/image" Target="../media/image49.sv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8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5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6.png"/><Relationship Id="rId5" Type="http://schemas.openxmlformats.org/officeDocument/2006/relationships/tags" Target="../tags/tag5.xml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tags" Target="../tags/tag4.xml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olice, Graphique, texte, graphisme">
            <a:extLst>
              <a:ext uri="{FF2B5EF4-FFF2-40B4-BE49-F238E27FC236}">
                <a16:creationId xmlns:a16="http://schemas.microsoft.com/office/drawing/2014/main" id="{12963B19-542C-2A0D-756D-7DAFAD2FA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5118775"/>
            <a:ext cx="2625090" cy="1459537"/>
          </a:xfrm>
          <a:prstGeom prst="rect">
            <a:avLst/>
          </a:prstGeom>
        </p:spPr>
      </p:pic>
      <p:sp>
        <p:nvSpPr>
          <p:cNvPr id="7" name="Freeform 27">
            <a:extLst>
              <a:ext uri="{FF2B5EF4-FFF2-40B4-BE49-F238E27FC236}">
                <a16:creationId xmlns:a16="http://schemas.microsoft.com/office/drawing/2014/main" id="{3D160D46-36E1-C60E-0E46-31E500AA97E5}"/>
              </a:ext>
            </a:extLst>
          </p:cNvPr>
          <p:cNvSpPr>
            <a:spLocks noChangeAspect="1"/>
          </p:cNvSpPr>
          <p:nvPr/>
        </p:nvSpPr>
        <p:spPr>
          <a:xfrm>
            <a:off x="4122216" y="5241217"/>
            <a:ext cx="2376000" cy="1233560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797" b="-2797"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DF8191-5ED7-B00D-5425-882DE760C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697" y="1250071"/>
            <a:ext cx="8390093" cy="27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80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0B40B-FB6E-7231-A71B-8CF7A14A0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025C1EE-7DDA-4F4C-66D2-9852E7354B15}"/>
              </a:ext>
            </a:extLst>
          </p:cNvPr>
          <p:cNvSpPr txBox="1"/>
          <p:nvPr/>
        </p:nvSpPr>
        <p:spPr>
          <a:xfrm>
            <a:off x="3051684" y="2067758"/>
            <a:ext cx="86434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81A996"/>
              </a:buClr>
            </a:pPr>
            <a:r>
              <a:rPr lang="fr-FR" sz="2400" b="1" dirty="0">
                <a:solidFill>
                  <a:srgbClr val="5F60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>
              <a:spcAft>
                <a:spcPts val="1200"/>
              </a:spcAft>
              <a:buClr>
                <a:srgbClr val="81A996"/>
              </a:buClr>
            </a:pPr>
            <a:r>
              <a:rPr lang="fr-FR" sz="2000" b="1" dirty="0">
                <a:solidFill>
                  <a:srgbClr val="81A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Anne-Cécile Fourrage</a:t>
            </a:r>
            <a:br>
              <a:rPr lang="fr-FR" sz="2000" b="1" dirty="0">
                <a:solidFill>
                  <a:srgbClr val="81A99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>
                <a:solidFill>
                  <a:srgbClr val="81A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Conseillère territoriale Nexem Pays-de-la-Loire</a:t>
            </a:r>
          </a:p>
        </p:txBody>
      </p:sp>
    </p:spTree>
    <p:extLst>
      <p:ext uri="{BB962C8B-B14F-4D97-AF65-F5344CB8AC3E}">
        <p14:creationId xmlns:p14="http://schemas.microsoft.com/office/powerpoint/2010/main" val="346349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797F0-4E4F-FE41-CF6A-A92F7DBB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C41DA9-AAAA-5717-5DA6-B117336DC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sz="3200" dirty="0"/>
              <a:t>Contexte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47559AA-931E-D14C-158E-EBA4931F6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0" y="1383071"/>
            <a:ext cx="7542809" cy="16623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F75D90-EB1D-B80C-BE58-CCC32BBDC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359" y="1383071"/>
            <a:ext cx="2967136" cy="18790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D40922-62E3-2B74-43F2-C93555A73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0" y="3375880"/>
            <a:ext cx="11871296" cy="325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35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67384-6993-A947-2A18-81D67F111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E60E10-2C30-D52C-EF72-D382C58A1B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2965" y="282570"/>
            <a:ext cx="10960100" cy="688975"/>
          </a:xfrm>
        </p:spPr>
        <p:txBody>
          <a:bodyPr anchor="ctr"/>
          <a:lstStyle/>
          <a:p>
            <a:r>
              <a:rPr lang="fr-FR" sz="3200" dirty="0"/>
              <a:t>En région Pays de la Loire, des partenariats engagés et des ressources mises à disposition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1F1C200-2374-8112-DD52-C5FD9D4F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52" y="1862730"/>
            <a:ext cx="3335379" cy="4712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A0B502-C6A0-9C78-16B1-BAE5567BE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344" y="1678771"/>
            <a:ext cx="3425957" cy="25694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8B2D4F-538C-CA05-5E70-CC2EDC219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404" y="3925073"/>
            <a:ext cx="2569468" cy="25694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022F391-214F-5111-9494-393B325815C9}"/>
              </a:ext>
            </a:extLst>
          </p:cNvPr>
          <p:cNvSpPr txBox="1"/>
          <p:nvPr/>
        </p:nvSpPr>
        <p:spPr>
          <a:xfrm>
            <a:off x="9041779" y="3572749"/>
            <a:ext cx="273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https://bit.ly/49wAvAt</a:t>
            </a:r>
            <a:endParaRPr lang="fr-FR" dirty="0"/>
          </a:p>
          <a:p>
            <a:endParaRPr lang="fr-FR" dirty="0"/>
          </a:p>
        </p:txBody>
      </p:sp>
      <p:pic>
        <p:nvPicPr>
          <p:cNvPr id="11" name="Image 10" descr="Une image contenant texte, logiciel, Logiciel multimédia, multimédia&#10;&#10;Le contenu généré par l’IA peut être incorrect.">
            <a:extLst>
              <a:ext uri="{FF2B5EF4-FFF2-40B4-BE49-F238E27FC236}">
                <a16:creationId xmlns:a16="http://schemas.microsoft.com/office/drawing/2014/main" id="{3F5E7D41-6A7D-0B00-6B8C-3A17B360EB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000" t="11768" r="5159" b="5484"/>
          <a:stretch>
            <a:fillRect/>
          </a:stretch>
        </p:blipFill>
        <p:spPr>
          <a:xfrm>
            <a:off x="8218000" y="1582574"/>
            <a:ext cx="3557648" cy="18464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AD6A06-8C5E-1E22-64EE-E1DFD47A8C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5844" y="4040029"/>
            <a:ext cx="1101012" cy="110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D3689-28B5-3378-EAC7-E5B2F75E6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D43CF7-F669-F550-7CFC-D6AA061ED3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sz="3200" dirty="0"/>
              <a:t>Au programme de ce webinaire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A534A394-C6DC-60EE-BDAF-4C2FFC092D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1038" y="1482083"/>
            <a:ext cx="11330888" cy="4990796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fr-FR" sz="2000" b="1" dirty="0"/>
              <a:t>L’intervention du Comité 21 Grand Ouest : « la sobriété, fil vert de la transformation ? »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fr-FR" sz="2000" b="1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dirty="0"/>
              <a:t>Justine ANDRE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/>
              <a:t>Chargée de mission climat &amp; appui à la coordination du GIEC des Pays de la Loire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/>
              <a:t>Comité 21 Grand Ouest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fr-FR" sz="2000" b="1" dirty="0"/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fr-FR" sz="2000" b="1" dirty="0"/>
              <a:t>Les apports de </a:t>
            </a:r>
            <a:r>
              <a:rPr lang="fr-FR" sz="2000" b="1" dirty="0" err="1"/>
              <a:t>Forvis</a:t>
            </a:r>
            <a:r>
              <a:rPr lang="fr-FR" sz="2000" b="1" dirty="0"/>
              <a:t>-Mazars : bonnes pratiques, outils et accompagnement des organisations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endParaRPr lang="fr-FR" sz="2000" dirty="0"/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dirty="0"/>
              <a:t>Clément NICAISE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/>
              <a:t>Conseil Transformation digitale - Secteur Public, Directeur de projet Sobriété numérique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 err="1"/>
              <a:t>Forvis</a:t>
            </a:r>
            <a:r>
              <a:rPr lang="fr-FR" sz="2000" dirty="0"/>
              <a:t> Mazars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dirty="0"/>
              <a:t>Charlotte PÉTRÉ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/>
              <a:t>Conseil Numérique en Santé, Social et Médico-social   Senior Manager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2000" dirty="0" err="1"/>
              <a:t>Forvis</a:t>
            </a:r>
            <a:r>
              <a:rPr lang="fr-FR" sz="2000" dirty="0"/>
              <a:t> Mazars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r-FR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r-FR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r-FR" sz="20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50875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B6BA8-DA39-6DC9-DCDE-42025EA84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2E05E6-677D-80AD-B6E2-2C376DBAD228}"/>
              </a:ext>
            </a:extLst>
          </p:cNvPr>
          <p:cNvSpPr/>
          <p:nvPr/>
        </p:nvSpPr>
        <p:spPr>
          <a:xfrm>
            <a:off x="10520516" y="5732206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923C24-D3F9-431B-B046-A9BA080395F5}"/>
              </a:ext>
            </a:extLst>
          </p:cNvPr>
          <p:cNvSpPr/>
          <p:nvPr/>
        </p:nvSpPr>
        <p:spPr>
          <a:xfrm>
            <a:off x="920495" y="1614137"/>
            <a:ext cx="10240312" cy="3323246"/>
          </a:xfrm>
          <a:prstGeom prst="rect">
            <a:avLst/>
          </a:prstGeom>
          <a:solidFill>
            <a:srgbClr val="E3E4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211578-7CAC-6C9E-2C85-1472DA663D69}"/>
              </a:ext>
            </a:extLst>
          </p:cNvPr>
          <p:cNvSpPr txBox="1"/>
          <p:nvPr/>
        </p:nvSpPr>
        <p:spPr>
          <a:xfrm>
            <a:off x="1358992" y="2014420"/>
            <a:ext cx="10833008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WEBINAIRE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sobriété, fil vert de la transformation ?</a:t>
            </a:r>
          </a:p>
        </p:txBody>
      </p:sp>
      <p:sp>
        <p:nvSpPr>
          <p:cNvPr id="5" name="Freeform 27">
            <a:extLst>
              <a:ext uri="{FF2B5EF4-FFF2-40B4-BE49-F238E27FC236}">
                <a16:creationId xmlns:a16="http://schemas.microsoft.com/office/drawing/2014/main" id="{5F574649-1D57-291C-FCAE-4039BA95088B}"/>
              </a:ext>
            </a:extLst>
          </p:cNvPr>
          <p:cNvSpPr/>
          <p:nvPr/>
        </p:nvSpPr>
        <p:spPr>
          <a:xfrm>
            <a:off x="10237266" y="5709848"/>
            <a:ext cx="1654084" cy="858765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36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8E09-46FC-2EE7-BDE9-E8485E621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DBBBAB-1000-A2EE-D4D9-E8E0FEBC42DB}"/>
              </a:ext>
            </a:extLst>
          </p:cNvPr>
          <p:cNvSpPr/>
          <p:nvPr/>
        </p:nvSpPr>
        <p:spPr>
          <a:xfrm>
            <a:off x="10330669" y="0"/>
            <a:ext cx="1861332" cy="6858000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3620B-A300-7898-0838-607702C0A0F8}"/>
              </a:ext>
            </a:extLst>
          </p:cNvPr>
          <p:cNvSpPr/>
          <p:nvPr/>
        </p:nvSpPr>
        <p:spPr>
          <a:xfrm>
            <a:off x="0" y="0"/>
            <a:ext cx="3344819" cy="6858000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habits, capture d’écran, homme&#10;&#10;Description générée automatiquement">
            <a:extLst>
              <a:ext uri="{FF2B5EF4-FFF2-40B4-BE49-F238E27FC236}">
                <a16:creationId xmlns:a16="http://schemas.microsoft.com/office/drawing/2014/main" id="{DA556717-7DD3-9CF1-1985-0F03966A3D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06"/>
          <a:stretch/>
        </p:blipFill>
        <p:spPr>
          <a:xfrm>
            <a:off x="1543665" y="221879"/>
            <a:ext cx="8986683" cy="641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9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67FAF-563D-A36D-2AD0-AFFDD7FAC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626589-33CF-591D-FFBA-009A96FD925A}"/>
              </a:ext>
            </a:extLst>
          </p:cNvPr>
          <p:cNvSpPr/>
          <p:nvPr/>
        </p:nvSpPr>
        <p:spPr>
          <a:xfrm>
            <a:off x="10520516" y="5732206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EF61E-5464-E475-BACF-525CD92764B9}"/>
              </a:ext>
            </a:extLst>
          </p:cNvPr>
          <p:cNvSpPr/>
          <p:nvPr/>
        </p:nvSpPr>
        <p:spPr>
          <a:xfrm>
            <a:off x="0" y="0"/>
            <a:ext cx="3344819" cy="6858000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8AB863-70D1-1A8C-9D9E-E5388AC7B47A}"/>
              </a:ext>
            </a:extLst>
          </p:cNvPr>
          <p:cNvSpPr/>
          <p:nvPr/>
        </p:nvSpPr>
        <p:spPr>
          <a:xfrm>
            <a:off x="10330669" y="0"/>
            <a:ext cx="1861332" cy="6858000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0D834E-DCD4-66E4-BF64-F98E04748D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6" r="1656"/>
          <a:stretch/>
        </p:blipFill>
        <p:spPr>
          <a:xfrm>
            <a:off x="1235413" y="188930"/>
            <a:ext cx="9620655" cy="644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5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C0258-CF60-59D8-5B15-9E27B9127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722612-DBA1-CD57-5E53-6EC0A0B275F4}"/>
              </a:ext>
            </a:extLst>
          </p:cNvPr>
          <p:cNvSpPr/>
          <p:nvPr/>
        </p:nvSpPr>
        <p:spPr>
          <a:xfrm>
            <a:off x="10520516" y="5732206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 descr="Une image contenant texte, diagramme, car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CAF092B-871F-322A-8922-AB3D81F27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852" y="1335676"/>
            <a:ext cx="7550148" cy="4640579"/>
          </a:xfrm>
          <a:prstGeom prst="rect">
            <a:avLst/>
          </a:prstGeom>
        </p:spPr>
      </p:pic>
      <p:pic>
        <p:nvPicPr>
          <p:cNvPr id="9" name="Image 8" descr="Une image contenant texte, capture d’écran, Site web, Page web&#10;&#10;Le contenu généré par l’IA peut être incorrect.">
            <a:extLst>
              <a:ext uri="{FF2B5EF4-FFF2-40B4-BE49-F238E27FC236}">
                <a16:creationId xmlns:a16="http://schemas.microsoft.com/office/drawing/2014/main" id="{8372856E-5BBD-F713-BDD5-3525925808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49"/>
          <a:stretch>
            <a:fillRect/>
          </a:stretch>
        </p:blipFill>
        <p:spPr>
          <a:xfrm>
            <a:off x="794000" y="368135"/>
            <a:ext cx="2398508" cy="618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13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8F864-4B42-20CA-8881-2CF4971F9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8E2C7-9DD8-F3BD-DAF7-C62DAB24A05F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EA43A6-DF26-1388-FF03-DFDEF6D61D27}"/>
              </a:ext>
            </a:extLst>
          </p:cNvPr>
          <p:cNvSpPr/>
          <p:nvPr/>
        </p:nvSpPr>
        <p:spPr>
          <a:xfrm rot="5400000">
            <a:off x="487895" y="162288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942588E-3D10-12A5-1EF9-0AD1A3F735BE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CF1911-540B-8910-7095-55BE3DB52E04}"/>
              </a:ext>
            </a:extLst>
          </p:cNvPr>
          <p:cNvSpPr txBox="1"/>
          <p:nvPr/>
        </p:nvSpPr>
        <p:spPr>
          <a:xfrm>
            <a:off x="1114433" y="344682"/>
            <a:ext cx="1022750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: UN IMPERATIF FACE A LA RAREFACTION DES RESSOURCES ?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BCA052-D018-2D30-4489-3A152F1E6EBE}"/>
              </a:ext>
            </a:extLst>
          </p:cNvPr>
          <p:cNvSpPr txBox="1"/>
          <p:nvPr/>
        </p:nvSpPr>
        <p:spPr>
          <a:xfrm>
            <a:off x="721471" y="2010665"/>
            <a:ext cx="6522291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Il n’existe à ce jour,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pas de consensus sur la définition de la sobriété en tant que telle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2A303B"/>
              </a:solidFill>
              <a:effectLst/>
              <a:uLnTx/>
              <a:uFillTx/>
              <a:latin typeface="Poppins"/>
              <a:ea typeface="Calibri"/>
              <a:cs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Pour autant, il s’agit d’une notion qui apparaît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en opposition avec un modèle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dominant qui présente la richesse comme un aboutissement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comme la réussite ultime.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 notion fluctue aujourd’hui au travers d’approches diverses de modération de la consommation tels que la </a:t>
            </a: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frugalité, la simplicité, le zéro-gaspillage, l’économie circulaire, l’ascèse, la sobriété numérique et énergétique, l’efficacité, ou la déconsommation.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31A0AC92-FE4D-5BDC-FBC6-41F7FD7908EF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 descr="Une image contenant texte, capture d’écran, arbre, montagne&#10;&#10;Le contenu généré par l’IA peut être incorrect.">
            <a:hlinkClick r:id="rId4"/>
            <a:extLst>
              <a:ext uri="{FF2B5EF4-FFF2-40B4-BE49-F238E27FC236}">
                <a16:creationId xmlns:a16="http://schemas.microsoft.com/office/drawing/2014/main" id="{0F32E983-AE09-E17C-A2B7-8B0A841BD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553" y="1523397"/>
            <a:ext cx="2900602" cy="43831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371F9A5E-0C30-A2FA-BFA0-A1D2E357B93F}"/>
              </a:ext>
            </a:extLst>
          </p:cNvPr>
          <p:cNvCxnSpPr>
            <a:stCxn id="11" idx="2"/>
          </p:cNvCxnSpPr>
          <p:nvPr/>
        </p:nvCxnSpPr>
        <p:spPr>
          <a:xfrm rot="5400000">
            <a:off x="8466544" y="5524307"/>
            <a:ext cx="460088" cy="1224533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85EAD168-5181-2BA9-B5BE-02F49E74FA4D}"/>
              </a:ext>
            </a:extLst>
          </p:cNvPr>
          <p:cNvSpPr txBox="1"/>
          <p:nvPr/>
        </p:nvSpPr>
        <p:spPr>
          <a:xfrm>
            <a:off x="5507441" y="6236319"/>
            <a:ext cx="275866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Cliquez pour consulter la note</a:t>
            </a:r>
            <a:endParaRPr kumimoji="0" lang="fr-FR" sz="12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C4E763-8F8C-CD0C-E882-A13C21BD1DD5}"/>
              </a:ext>
            </a:extLst>
          </p:cNvPr>
          <p:cNvSpPr txBox="1"/>
          <p:nvPr/>
        </p:nvSpPr>
        <p:spPr>
          <a:xfrm>
            <a:off x="9724071" y="5973159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@Comité 21, 2022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043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A4230-59DD-451E-B855-4E3BE0F5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939A0B-BA8E-2984-33D3-F23402355A33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20063F-045F-AD8D-BE45-E654B6608DAD}"/>
              </a:ext>
            </a:extLst>
          </p:cNvPr>
          <p:cNvSpPr/>
          <p:nvPr/>
        </p:nvSpPr>
        <p:spPr>
          <a:xfrm rot="5400000">
            <a:off x="487895" y="162288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EF49E35-6A84-C651-0BB5-5DA85BAA7D3C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F2E5AF-C5A8-C3EE-AB5E-AE8FEC51C71D}"/>
              </a:ext>
            </a:extLst>
          </p:cNvPr>
          <p:cNvSpPr txBox="1"/>
          <p:nvPr/>
        </p:nvSpPr>
        <p:spPr>
          <a:xfrm>
            <a:off x="996652" y="344682"/>
            <a:ext cx="1034528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: UN IMPERATIF FACE A LA RAREFACTION DES RESSOURCES ?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A3D28EDF-D0DA-5D2B-7372-CC19834667D4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93D018-6789-7CA4-D6E2-34C0EE3C6D57}"/>
              </a:ext>
            </a:extLst>
          </p:cNvPr>
          <p:cNvSpPr txBox="1"/>
          <p:nvPr/>
        </p:nvSpPr>
        <p:spPr>
          <a:xfrm rot="16200000">
            <a:off x="10662908" y="3963720"/>
            <a:ext cx="2282165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@Stockholm Resilience Centre,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pic>
        <p:nvPicPr>
          <p:cNvPr id="6" name="Image 5" descr="Une image contenant diagramme, texte, origami&#10;&#10;Le contenu généré par l’IA peut être incorrect.">
            <a:extLst>
              <a:ext uri="{FF2B5EF4-FFF2-40B4-BE49-F238E27FC236}">
                <a16:creationId xmlns:a16="http://schemas.microsoft.com/office/drawing/2014/main" id="{DDB0B157-07FA-E36B-E847-725EC651D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70" y="1845780"/>
            <a:ext cx="11231673" cy="366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6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4BB07-A273-8F5A-A5C9-6BA98B9A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854DF0-B8E6-759A-7084-FAD4173E97B4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5856B-B9BB-0E53-A5F8-072D7C6CB3B2}"/>
              </a:ext>
            </a:extLst>
          </p:cNvPr>
          <p:cNvSpPr/>
          <p:nvPr/>
        </p:nvSpPr>
        <p:spPr>
          <a:xfrm rot="5400000">
            <a:off x="487895" y="162288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C8ADF1D-9C95-4D67-EA85-97BD92491E82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42188E3-36E8-64FE-30E2-29636507FE6F}"/>
              </a:ext>
            </a:extLst>
          </p:cNvPr>
          <p:cNvSpPr txBox="1"/>
          <p:nvPr/>
        </p:nvSpPr>
        <p:spPr>
          <a:xfrm>
            <a:off x="996652" y="413048"/>
            <a:ext cx="1080733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: COMPORTEMENTS DE TRANSITION OU DE RUPTURE ?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C457220A-9F26-43BD-FE81-35A671E4F6A5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, arbre, plan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A7CF095-EF9C-6A72-1650-D6BE038AE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43" y="4291758"/>
            <a:ext cx="3233369" cy="17059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402813C-19F2-5D4E-D594-86A9A4A82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3954" y="1428032"/>
            <a:ext cx="2928385" cy="27004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 descr="Une image contenant texte, cercle&#10;&#10;Le contenu généré par l’IA peut être incorrect.">
            <a:extLst>
              <a:ext uri="{FF2B5EF4-FFF2-40B4-BE49-F238E27FC236}">
                <a16:creationId xmlns:a16="http://schemas.microsoft.com/office/drawing/2014/main" id="{93C9AA60-3713-40A2-DFE7-9A8C8318A8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73"/>
          <a:stretch>
            <a:fillRect/>
          </a:stretch>
        </p:blipFill>
        <p:spPr>
          <a:xfrm>
            <a:off x="5251037" y="950873"/>
            <a:ext cx="5709331" cy="556244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331FBF5-2BF8-04EB-E4AF-DDF6B8DE8ACF}"/>
              </a:ext>
            </a:extLst>
          </p:cNvPr>
          <p:cNvSpPr txBox="1"/>
          <p:nvPr/>
        </p:nvSpPr>
        <p:spPr>
          <a:xfrm rot="16200000">
            <a:off x="4137794" y="3408510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@ADEME,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E5C414-1588-C9DB-0140-FBFDF82D4C34}"/>
              </a:ext>
            </a:extLst>
          </p:cNvPr>
          <p:cNvSpPr txBox="1"/>
          <p:nvPr/>
        </p:nvSpPr>
        <p:spPr>
          <a:xfrm>
            <a:off x="689453" y="6044858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@NégaWatt, 2022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9F970EE-CA20-63AD-6BBF-E2170BD40295}"/>
              </a:ext>
            </a:extLst>
          </p:cNvPr>
          <p:cNvSpPr txBox="1"/>
          <p:nvPr/>
        </p:nvSpPr>
        <p:spPr>
          <a:xfrm rot="16200000">
            <a:off x="9600294" y="3292391"/>
            <a:ext cx="4297006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@FNE, à partir de la théorie du Donut portée par </a:t>
            </a:r>
            <a:r>
              <a:rPr kumimoji="0" lang="fr-FR" sz="800" b="0" i="1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K.Raworth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, 2022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152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10CB-34AD-BC4C-F3A8-7C4E78D4E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9D4B4E-51DA-F228-FA7B-02C6B045ED65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86B40E-B58A-B2DB-8CB7-A26467FA7E50}"/>
              </a:ext>
            </a:extLst>
          </p:cNvPr>
          <p:cNvSpPr/>
          <p:nvPr/>
        </p:nvSpPr>
        <p:spPr>
          <a:xfrm rot="5400000">
            <a:off x="487895" y="162288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DAACDCC-45F2-355A-0E9C-B4CC541166D8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8CDFA8-6488-A98C-6C0E-BD8463B74125}"/>
              </a:ext>
            </a:extLst>
          </p:cNvPr>
          <p:cNvSpPr txBox="1"/>
          <p:nvPr/>
        </p:nvSpPr>
        <p:spPr>
          <a:xfrm>
            <a:off x="996652" y="413048"/>
            <a:ext cx="1080733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: COMPORTEMENTS DE TRANSITION OU DE RUPTURE ?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FE9AA139-25E4-EF33-9954-0E0DE7F0FB56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186B09A-DFAB-2E68-B1AA-23C593340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93" y="1262866"/>
            <a:ext cx="6004560" cy="5052060"/>
          </a:xfrm>
          <a:prstGeom prst="rect">
            <a:avLst/>
          </a:prstGeom>
        </p:spPr>
      </p:pic>
      <p:pic>
        <p:nvPicPr>
          <p:cNvPr id="11" name="Image 10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F1583ACD-0125-3A0B-282A-F18B3418DB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70" r="11598" b="-673"/>
          <a:stretch>
            <a:fillRect/>
          </a:stretch>
        </p:blipFill>
        <p:spPr>
          <a:xfrm>
            <a:off x="6338814" y="2333765"/>
            <a:ext cx="4885346" cy="2815655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742198-13F9-1576-BAD8-5FEDDFD7C2FB}"/>
              </a:ext>
            </a:extLst>
          </p:cNvPr>
          <p:cNvSpPr txBox="1"/>
          <p:nvPr/>
        </p:nvSpPr>
        <p:spPr>
          <a:xfrm>
            <a:off x="891192" y="6189377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@ADEME,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F0F4B0-B9BD-0A51-3A47-33FC84C03EAB}"/>
              </a:ext>
            </a:extLst>
          </p:cNvPr>
          <p:cNvSpPr txBox="1"/>
          <p:nvPr/>
        </p:nvSpPr>
        <p:spPr>
          <a:xfrm>
            <a:off x="6602182" y="5211258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@ADEME,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357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F2EE7-DC79-CB5A-6463-BD9DEAB5E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105591F-576A-D81D-3AB1-54F489743996}"/>
              </a:ext>
            </a:extLst>
          </p:cNvPr>
          <p:cNvSpPr/>
          <p:nvPr/>
        </p:nvSpPr>
        <p:spPr>
          <a:xfrm>
            <a:off x="7059205" y="1234875"/>
            <a:ext cx="3456125" cy="546932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D6023F-D66C-27AF-B88E-3920D9E1D297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116286-0367-F924-0C84-10716F9DC0CC}"/>
              </a:ext>
            </a:extLst>
          </p:cNvPr>
          <p:cNvSpPr/>
          <p:nvPr/>
        </p:nvSpPr>
        <p:spPr>
          <a:xfrm rot="5400000">
            <a:off x="478688" y="175040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11985FE-467A-538F-FB52-D40100E1915E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2EF747-28DA-7DFA-E680-AF768E2B80C4}"/>
              </a:ext>
            </a:extLst>
          </p:cNvPr>
          <p:cNvSpPr txBox="1"/>
          <p:nvPr/>
        </p:nvSpPr>
        <p:spPr>
          <a:xfrm>
            <a:off x="960327" y="363929"/>
            <a:ext cx="1080733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NUMERIQUE : UN IMPERATIF FACE AUX ENJEUX DE DURABILITE ?  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16240CDD-8C6D-DFCC-D73E-3F83ACB36DDB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ED5867-8654-FE34-BA50-432D7A8198A5}"/>
              </a:ext>
            </a:extLst>
          </p:cNvPr>
          <p:cNvSpPr txBox="1"/>
          <p:nvPr/>
        </p:nvSpPr>
        <p:spPr>
          <a:xfrm>
            <a:off x="636153" y="2183664"/>
            <a:ext cx="5342611" cy="31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En 2020, le numérique représentait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2,5% de l’empreinte carbone annuelle de la France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 (soit une proportion équivalente au secteur des déchets), et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10% de sa consommation électrique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2A303B"/>
              </a:solidFill>
              <a:effectLst/>
              <a:uLnTx/>
              <a:uFillTx/>
              <a:latin typeface="Poppins"/>
              <a:ea typeface="Calibri"/>
              <a:cs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Cet impact, déjà significatif, est en forte croissance au regard de l’essor de l’intelligence artificielle notamment. A ce jour,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aucun secteur ne connaît une telle intensité de croissance de ses émissions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E8783D7-319D-3EB4-7377-66FA96A94CC6}"/>
              </a:ext>
            </a:extLst>
          </p:cNvPr>
          <p:cNvSpPr/>
          <p:nvPr/>
        </p:nvSpPr>
        <p:spPr>
          <a:xfrm>
            <a:off x="6213237" y="2006422"/>
            <a:ext cx="5255664" cy="353704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C7FD98-AA96-3C86-C67E-2E4B04A08422}"/>
              </a:ext>
            </a:extLst>
          </p:cNvPr>
          <p:cNvSpPr txBox="1"/>
          <p:nvPr/>
        </p:nvSpPr>
        <p:spPr>
          <a:xfrm>
            <a:off x="6447173" y="2274326"/>
            <a:ext cx="4543583" cy="31085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352 data centers en France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 en 2024, pour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Calibri"/>
                <a:cs typeface="Poppins" panose="00000500000000000000" pitchFamily="2" charset="0"/>
              </a:rPr>
              <a:t>consommation totale d’environ 10 TWh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Entre 2018 et 2023, la consommation des 460 centres de données de plus de 1 GWh par an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 progressé de près de 21%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 rien n'est fait, la consommation électrique des centres de données pourrait être 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x 3,7 en France d'ici 2035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Ainsi, en 2050,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les data centers pourraient représenter 6% de la consommation d'électricité en France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6503F6-9F18-7554-2F1A-5E4FEE9B4C71}"/>
              </a:ext>
            </a:extLst>
          </p:cNvPr>
          <p:cNvSpPr txBox="1"/>
          <p:nvPr/>
        </p:nvSpPr>
        <p:spPr>
          <a:xfrm>
            <a:off x="7185215" y="1308067"/>
            <a:ext cx="322785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Zoom sur les data centers</a:t>
            </a: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pic>
        <p:nvPicPr>
          <p:cNvPr id="9" name="Graphique 8" descr="Loupe avec un remplissage uni">
            <a:extLst>
              <a:ext uri="{FF2B5EF4-FFF2-40B4-BE49-F238E27FC236}">
                <a16:creationId xmlns:a16="http://schemas.microsoft.com/office/drawing/2014/main" id="{26B00F89-CB48-D156-6486-699E5D186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95983" y="1010260"/>
            <a:ext cx="546932" cy="54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90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FDA05-710D-9C1F-9350-A0236DBE0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8C6C31-96BC-8266-781F-1D5299196539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2E3E9E-7B1F-90AF-2502-92F8EB0113CE}"/>
              </a:ext>
            </a:extLst>
          </p:cNvPr>
          <p:cNvSpPr/>
          <p:nvPr/>
        </p:nvSpPr>
        <p:spPr>
          <a:xfrm rot="5400000">
            <a:off x="478688" y="175040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141E01E-F37E-0B4C-4321-3C7BD8C171E0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1A8DCB0-A580-2073-587D-D1538F46B6D1}"/>
              </a:ext>
            </a:extLst>
          </p:cNvPr>
          <p:cNvSpPr txBox="1"/>
          <p:nvPr/>
        </p:nvSpPr>
        <p:spPr>
          <a:xfrm>
            <a:off x="960327" y="363929"/>
            <a:ext cx="1080733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NUMERIQUE : UN IMPERATIF FACE AUX ENJEUX DE DURABILITE ?  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CB08712F-5CD8-9A79-62A0-0DD5DF34B3D8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1D1815-6FA3-761F-08E6-BFB7B13E28F3}"/>
              </a:ext>
            </a:extLst>
          </p:cNvPr>
          <p:cNvSpPr txBox="1"/>
          <p:nvPr/>
        </p:nvSpPr>
        <p:spPr>
          <a:xfrm>
            <a:off x="960327" y="1288514"/>
            <a:ext cx="941870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Des pratiques qui tendent à émerger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dans l’ouest de la France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(Bretagne &amp; Pays de la Loire)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63A01B-BFBD-6082-2FEC-3E680F708EFA}"/>
              </a:ext>
            </a:extLst>
          </p:cNvPr>
          <p:cNvSpPr txBox="1"/>
          <p:nvPr/>
        </p:nvSpPr>
        <p:spPr>
          <a:xfrm>
            <a:off x="960327" y="2022704"/>
            <a:ext cx="10103232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Selon l’Observatoire de la maturité du Numérique Responsable dans l’Ouest,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près de ¾ des organisations interrogées auraient déjà mis en place des actions en faveur du numérique responsable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Malgré des dynamiques de sensibilisation et de formation qui s’étendent ces dernières années, la mise en application reste fragile.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Par exemple, si 86 % des organisations intègrent des critères de numérique responsable dans leurs achats, seules 27 % le font de manière structurée.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 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prise de conscience sur les enjeux de souveraineté numérique progresse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mais seulement 30 % des organisations ont engagé une démarche structurée pour réduire leur dépendance aux infrastructures extra-européennes. Le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 respect réglementaire apparaît comme un moteur efficace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 : 90 % déclarent avoir engagé des actions pour se conformer aux obligations existantes.</a:t>
            </a:r>
          </a:p>
        </p:txBody>
      </p:sp>
    </p:spTree>
    <p:extLst>
      <p:ext uri="{BB962C8B-B14F-4D97-AF65-F5344CB8AC3E}">
        <p14:creationId xmlns:p14="http://schemas.microsoft.com/office/powerpoint/2010/main" val="2761680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CD04-BB10-36B1-1130-CA65C8148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7C6313-078A-5AB5-5817-6E8E94032C3A}"/>
              </a:ext>
            </a:extLst>
          </p:cNvPr>
          <p:cNvSpPr/>
          <p:nvPr/>
        </p:nvSpPr>
        <p:spPr>
          <a:xfrm>
            <a:off x="10506405" y="5703984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2DB447-F3E3-4D83-C739-455154C079F4}"/>
              </a:ext>
            </a:extLst>
          </p:cNvPr>
          <p:cNvSpPr/>
          <p:nvPr/>
        </p:nvSpPr>
        <p:spPr>
          <a:xfrm rot="5400000">
            <a:off x="478688" y="175040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B23C71D-4E36-60BF-A911-5B95238F313E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4A2CDA-0BDE-6641-BB58-CBF869BB5C56}"/>
              </a:ext>
            </a:extLst>
          </p:cNvPr>
          <p:cNvSpPr txBox="1"/>
          <p:nvPr/>
        </p:nvSpPr>
        <p:spPr>
          <a:xfrm>
            <a:off x="960327" y="363929"/>
            <a:ext cx="1080733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NUMERIQUE : UN IMPERATIF FACE AUX ENJEUX DE DURABILITE ?  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27344DE7-67C1-8DBE-59CF-7E454939BE29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484C08-0C16-8409-AE0F-66488A02666A}"/>
              </a:ext>
            </a:extLst>
          </p:cNvPr>
          <p:cNvSpPr txBox="1"/>
          <p:nvPr/>
        </p:nvSpPr>
        <p:spPr>
          <a:xfrm>
            <a:off x="711514" y="1971669"/>
            <a:ext cx="5384486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Quelques bonnes pratiques à toutes les échelles 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2A303B"/>
              </a:solidFill>
              <a:effectLst/>
              <a:uLnTx/>
              <a:uFillTx/>
              <a:latin typeface="Poppins"/>
              <a:ea typeface="Calibri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Augmenter la durée d’utilisation des appareils électroniques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Opter pour la réutilisation des matériels (achat de seconde main, réparation…)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Améliorer l’entretien des appareils pour prolonger leur durée de vie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Limiter le poids et le parcours des données y compris pour les outils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  <p:pic>
        <p:nvPicPr>
          <p:cNvPr id="11" name="Image 10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1F69EFAE-8DC8-2F04-06D6-F9A64F011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654" y="1053653"/>
            <a:ext cx="3704617" cy="525235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0E1BE5-31BF-D80F-DE8B-BC6FD3C3CDC3}"/>
              </a:ext>
            </a:extLst>
          </p:cNvPr>
          <p:cNvSpPr txBox="1"/>
          <p:nvPr/>
        </p:nvSpPr>
        <p:spPr>
          <a:xfrm rot="16200000">
            <a:off x="9994024" y="5432591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@Comité 21,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48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DCD2E-F73D-4B91-3D87-252B99FD3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C4269E-1931-4891-7A6E-C82DE8516AC3}"/>
              </a:ext>
            </a:extLst>
          </p:cNvPr>
          <p:cNvSpPr/>
          <p:nvPr/>
        </p:nvSpPr>
        <p:spPr>
          <a:xfrm>
            <a:off x="10470546" y="5703983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4F3FAF-30E0-1CF2-24F6-B59F3B80FB9E}"/>
              </a:ext>
            </a:extLst>
          </p:cNvPr>
          <p:cNvSpPr/>
          <p:nvPr/>
        </p:nvSpPr>
        <p:spPr>
          <a:xfrm rot="5400000">
            <a:off x="478688" y="175040"/>
            <a:ext cx="45719" cy="807291"/>
          </a:xfrm>
          <a:prstGeom prst="rect">
            <a:avLst/>
          </a:prstGeom>
          <a:solidFill>
            <a:srgbClr val="1A72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F0F251B-C1B9-92C3-2430-9ECCD2AFCD5B}"/>
              </a:ext>
            </a:extLst>
          </p:cNvPr>
          <p:cNvSpPr/>
          <p:nvPr/>
        </p:nvSpPr>
        <p:spPr>
          <a:xfrm>
            <a:off x="850059" y="509372"/>
            <a:ext cx="110268" cy="113121"/>
          </a:xfrm>
          <a:prstGeom prst="ellipse">
            <a:avLst/>
          </a:prstGeom>
          <a:solidFill>
            <a:srgbClr val="197274"/>
          </a:solidFill>
          <a:ln>
            <a:solidFill>
              <a:srgbClr val="1972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1B8A5AC-136E-2235-9334-A91CFA253D8D}"/>
              </a:ext>
            </a:extLst>
          </p:cNvPr>
          <p:cNvSpPr txBox="1"/>
          <p:nvPr/>
        </p:nvSpPr>
        <p:spPr>
          <a:xfrm>
            <a:off x="960327" y="363929"/>
            <a:ext cx="1080733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A303B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LA SOBRIETE NUMERIQUE : UN IMPERATIF FACE AUX ENJEUX DE DURABILITE ?  </a:t>
            </a:r>
          </a:p>
        </p:txBody>
      </p:sp>
      <p:sp>
        <p:nvSpPr>
          <p:cNvPr id="37" name="Freeform 27">
            <a:extLst>
              <a:ext uri="{FF2B5EF4-FFF2-40B4-BE49-F238E27FC236}">
                <a16:creationId xmlns:a16="http://schemas.microsoft.com/office/drawing/2014/main" id="{ACA3A4E1-A01D-5AD5-D795-E56C9B426D64}"/>
              </a:ext>
            </a:extLst>
          </p:cNvPr>
          <p:cNvSpPr/>
          <p:nvPr/>
        </p:nvSpPr>
        <p:spPr>
          <a:xfrm>
            <a:off x="10921621" y="6080881"/>
            <a:ext cx="882369" cy="432437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43EC49-92F8-8263-0B8B-126A42B13AF1}"/>
              </a:ext>
            </a:extLst>
          </p:cNvPr>
          <p:cNvSpPr txBox="1"/>
          <p:nvPr/>
        </p:nvSpPr>
        <p:spPr>
          <a:xfrm>
            <a:off x="960327" y="1296476"/>
            <a:ext cx="1040951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Quelques exemples de projets émergents et de bonnes pratiques dans le Grand Ouest :</a:t>
            </a: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4E55988-BC54-A99D-B74D-B1EBECB72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078" y="1811535"/>
            <a:ext cx="7348085" cy="4341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50A513-EC73-7108-4CE3-FFFD44CA5850}"/>
              </a:ext>
            </a:extLst>
          </p:cNvPr>
          <p:cNvSpPr txBox="1"/>
          <p:nvPr/>
        </p:nvSpPr>
        <p:spPr>
          <a:xfrm rot="16200000">
            <a:off x="9453865" y="5360892"/>
            <a:ext cx="122453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Poppins"/>
                <a:ea typeface="Calibri"/>
                <a:cs typeface="Arial"/>
              </a:rPr>
              <a:t>@Comité 21, 2025</a:t>
            </a:r>
            <a:endParaRPr kumimoji="0" lang="fr-FR" sz="8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400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6F0D1-5CAD-99C5-6D3B-5237EFBC5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2A4EF4-B722-A4C1-36D0-B9A9DC704A8A}"/>
              </a:ext>
            </a:extLst>
          </p:cNvPr>
          <p:cNvSpPr/>
          <p:nvPr/>
        </p:nvSpPr>
        <p:spPr>
          <a:xfrm>
            <a:off x="10520516" y="5732206"/>
            <a:ext cx="1435510" cy="897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4A06C6-52CD-112F-4F87-B7AB6EACF1A0}"/>
              </a:ext>
            </a:extLst>
          </p:cNvPr>
          <p:cNvSpPr txBox="1"/>
          <p:nvPr/>
        </p:nvSpPr>
        <p:spPr>
          <a:xfrm>
            <a:off x="4030003" y="2652093"/>
            <a:ext cx="448835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Merci !</a:t>
            </a:r>
          </a:p>
        </p:txBody>
      </p:sp>
      <p:sp>
        <p:nvSpPr>
          <p:cNvPr id="5" name="Freeform 27">
            <a:extLst>
              <a:ext uri="{FF2B5EF4-FFF2-40B4-BE49-F238E27FC236}">
                <a16:creationId xmlns:a16="http://schemas.microsoft.com/office/drawing/2014/main" id="{AB5EEF0E-E410-DB83-C680-AD29A653903A}"/>
              </a:ext>
            </a:extLst>
          </p:cNvPr>
          <p:cNvSpPr/>
          <p:nvPr/>
        </p:nvSpPr>
        <p:spPr>
          <a:xfrm>
            <a:off x="10237266" y="5709848"/>
            <a:ext cx="1654084" cy="858765"/>
          </a:xfrm>
          <a:custGeom>
            <a:avLst/>
            <a:gdLst/>
            <a:ahLst/>
            <a:cxnLst/>
            <a:rect l="l" t="t" r="r" b="b"/>
            <a:pathLst>
              <a:path w="2481126" h="1288148">
                <a:moveTo>
                  <a:pt x="0" y="0"/>
                </a:moveTo>
                <a:lnTo>
                  <a:pt x="2481126" y="0"/>
                </a:lnTo>
                <a:lnTo>
                  <a:pt x="2481126" y="1288148"/>
                </a:lnTo>
                <a:lnTo>
                  <a:pt x="0" y="1288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97" b="-279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126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6" descr="Une image contenant arbre, plante, plein air, barrière de corail&#10;&#10;Description générée automatiquement">
            <a:extLst>
              <a:ext uri="{FF2B5EF4-FFF2-40B4-BE49-F238E27FC236}">
                <a16:creationId xmlns:a16="http://schemas.microsoft.com/office/drawing/2014/main" id="{AF2D6F54-9FDE-8C1A-B8CE-2C07737F56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04800"/>
            <a:ext cx="11588750" cy="5461000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E5B3404F-95DB-1232-23B6-EC5FC86F4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1857995"/>
            <a:ext cx="9000000" cy="360000"/>
          </a:xfrm>
        </p:spPr>
        <p:txBody>
          <a:bodyPr/>
          <a:lstStyle/>
          <a:p>
            <a:r>
              <a:rPr lang="fr-FR" dirty="0"/>
              <a:t>Webinaire </a:t>
            </a:r>
            <a:r>
              <a:rPr lang="fr-FR" dirty="0" err="1"/>
              <a:t>Nexem</a:t>
            </a: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26A49160-E07D-88D6-DAF8-16251A030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" y="2237045"/>
            <a:ext cx="10196885" cy="360000"/>
          </a:xfrm>
        </p:spPr>
        <p:txBody>
          <a:bodyPr/>
          <a:lstStyle/>
          <a:p>
            <a:r>
              <a:rPr lang="fr-FR" dirty="0"/>
              <a:t> Sobriété numérique : organisations et professionnels du secteur santé-social, tous concernés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Retour d’expérience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5DFED1-EFD8-91D9-B7A2-BD3727519E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0000" y="4762137"/>
            <a:ext cx="4266196" cy="360000"/>
          </a:xfrm>
        </p:spPr>
        <p:txBody>
          <a:bodyPr/>
          <a:lstStyle/>
          <a:p>
            <a:r>
              <a:rPr lang="fr-FR" dirty="0"/>
              <a:t>Janvier 2026 – Intervention des équipes Forvis Mazars</a:t>
            </a:r>
          </a:p>
        </p:txBody>
      </p:sp>
    </p:spTree>
    <p:extLst>
      <p:ext uri="{BB962C8B-B14F-4D97-AF65-F5344CB8AC3E}">
        <p14:creationId xmlns:p14="http://schemas.microsoft.com/office/powerpoint/2010/main" val="316870376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06BAE1-7341-B59B-BC56-8AF8E9B20E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F18021B1-4318-5613-8F7E-D984F5EFBB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032276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Avec vous aujourd’hui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88235-25D3-B409-2A60-E412ADD0ADE8}"/>
              </a:ext>
            </a:extLst>
          </p:cNvPr>
          <p:cNvSpPr/>
          <p:nvPr/>
        </p:nvSpPr>
        <p:spPr>
          <a:xfrm>
            <a:off x="2205428" y="3466437"/>
            <a:ext cx="3162368" cy="18835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Clément NICAISE</a:t>
            </a:r>
          </a:p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Conseil Transformation digitale - Secteur Public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Directeur de projet Sobriété numérique</a:t>
            </a:r>
          </a:p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Forvis Mazars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personne, homme, complet, mur&#10;&#10;Description générée automatiquement">
            <a:extLst>
              <a:ext uri="{FF2B5EF4-FFF2-40B4-BE49-F238E27FC236}">
                <a16:creationId xmlns:a16="http://schemas.microsoft.com/office/drawing/2014/main" id="{5DA9B768-1A48-AC65-EA46-5E7562A83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5392" y="1626203"/>
            <a:ext cx="1402440" cy="1402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9A9DDD7-E632-5D76-B2E9-1FB5982BA89D}"/>
              </a:ext>
            </a:extLst>
          </p:cNvPr>
          <p:cNvSpPr/>
          <p:nvPr/>
        </p:nvSpPr>
        <p:spPr>
          <a:xfrm>
            <a:off x="6411668" y="3466437"/>
            <a:ext cx="3162368" cy="160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Charlotte PÉTRÉ</a:t>
            </a:r>
          </a:p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Conseil Numérique en Santé, Social et Médico-social   Senior Manager</a:t>
            </a:r>
          </a:p>
          <a:p>
            <a:pPr marL="0" marR="0" lvl="0" indent="0" algn="ctr" defTabSz="51846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Forvis Mazars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3C7E6A-0B80-1675-D898-3E21312AA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7288" y="1453397"/>
            <a:ext cx="1248385" cy="1575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66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F6236-2561-F97B-6C26-5CEA44959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5978D0-68A6-8185-6900-247D2DD43E4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7067D7C1-D903-8E0F-85A4-10ABDEFF8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Enjeux et objectifs autour de la stratégie de Sobriété numérique – Retours des attentes de nos clients en mission 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3A5310-9C88-AF8C-DB15-87830C13491C}"/>
              </a:ext>
            </a:extLst>
          </p:cNvPr>
          <p:cNvSpPr>
            <a:spLocks/>
          </p:cNvSpPr>
          <p:nvPr/>
        </p:nvSpPr>
        <p:spPr>
          <a:xfrm>
            <a:off x="1" y="1362784"/>
            <a:ext cx="12191999" cy="4387218"/>
          </a:xfrm>
          <a:prstGeom prst="rect">
            <a:avLst/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611D97-1366-E234-D862-C1F43FAE62A8}"/>
              </a:ext>
            </a:extLst>
          </p:cNvPr>
          <p:cNvSpPr>
            <a:spLocks/>
          </p:cNvSpPr>
          <p:nvPr/>
        </p:nvSpPr>
        <p:spPr>
          <a:xfrm>
            <a:off x="930891" y="2487816"/>
            <a:ext cx="3281880" cy="5040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Concevoir des services / outils numériques plus sobres et réduire l’empreinte environnementale sur l’ensemble du cycle de vie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71C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D0A238E-4A16-E54B-8421-8A05910F1062}"/>
              </a:ext>
            </a:extLst>
          </p:cNvPr>
          <p:cNvCxnSpPr>
            <a:cxnSpLocks/>
          </p:cNvCxnSpPr>
          <p:nvPr/>
        </p:nvCxnSpPr>
        <p:spPr>
          <a:xfrm>
            <a:off x="1995766" y="3250405"/>
            <a:ext cx="1152128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6A66717-4539-12AB-809F-0DA24F9C9D75}"/>
              </a:ext>
            </a:extLst>
          </p:cNvPr>
          <p:cNvSpPr>
            <a:spLocks/>
          </p:cNvSpPr>
          <p:nvPr/>
        </p:nvSpPr>
        <p:spPr>
          <a:xfrm>
            <a:off x="8980869" y="2536270"/>
            <a:ext cx="2841018" cy="407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Formaliser la stratégie Sobriété numérique et valoriser le volontarisme de l’organisation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C1FB6D3-6071-C36B-A194-5F07697D3940}"/>
              </a:ext>
            </a:extLst>
          </p:cNvPr>
          <p:cNvCxnSpPr>
            <a:cxnSpLocks/>
          </p:cNvCxnSpPr>
          <p:nvPr/>
        </p:nvCxnSpPr>
        <p:spPr>
          <a:xfrm>
            <a:off x="9825313" y="3250405"/>
            <a:ext cx="1152128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7806929-D67D-D4FF-0922-47B1556536E6}"/>
              </a:ext>
            </a:extLst>
          </p:cNvPr>
          <p:cNvSpPr>
            <a:spLocks/>
          </p:cNvSpPr>
          <p:nvPr/>
        </p:nvSpPr>
        <p:spPr>
          <a:xfrm>
            <a:off x="4866268" y="2427826"/>
            <a:ext cx="3112964" cy="624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Intégrer en plus l’aspect comportemental, pour modérer les usages numériques quotidiens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35DFBE5-B6D5-03AB-3BBA-1AEB38A0B6AB}"/>
              </a:ext>
            </a:extLst>
          </p:cNvPr>
          <p:cNvCxnSpPr>
            <a:cxnSpLocks/>
          </p:cNvCxnSpPr>
          <p:nvPr/>
        </p:nvCxnSpPr>
        <p:spPr>
          <a:xfrm>
            <a:off x="5846685" y="3250405"/>
            <a:ext cx="1152128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que 58" descr="Public cible">
            <a:extLst>
              <a:ext uri="{FF2B5EF4-FFF2-40B4-BE49-F238E27FC236}">
                <a16:creationId xmlns:a16="http://schemas.microsoft.com/office/drawing/2014/main" id="{27F219F8-E2E0-3418-E66E-75BDFADA65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48" y="1529225"/>
            <a:ext cx="898601" cy="8986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31ADD2-8A31-EA8E-114F-1C0CE1F5CB9C}"/>
              </a:ext>
            </a:extLst>
          </p:cNvPr>
          <p:cNvSpPr>
            <a:spLocks/>
          </p:cNvSpPr>
          <p:nvPr/>
        </p:nvSpPr>
        <p:spPr>
          <a:xfrm>
            <a:off x="1071000" y="4685235"/>
            <a:ext cx="3001660" cy="624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Piloter et prioriser les actions par la mesure de l’empreinte carbone du numérique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D78A596-E0DE-35E6-B975-5563B1DAAEA8}"/>
              </a:ext>
            </a:extLst>
          </p:cNvPr>
          <p:cNvCxnSpPr>
            <a:cxnSpLocks/>
          </p:cNvCxnSpPr>
          <p:nvPr/>
        </p:nvCxnSpPr>
        <p:spPr>
          <a:xfrm>
            <a:off x="1995830" y="5514243"/>
            <a:ext cx="115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CA406-FDA1-F9F0-6E6F-1F55A42A3D8B}"/>
              </a:ext>
            </a:extLst>
          </p:cNvPr>
          <p:cNvSpPr>
            <a:spLocks/>
          </p:cNvSpPr>
          <p:nvPr/>
        </p:nvSpPr>
        <p:spPr>
          <a:xfrm>
            <a:off x="4921919" y="4727877"/>
            <a:ext cx="3001660" cy="407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Poser un diagnostic factuel sur la maturité actuelle en matière de sobriété numérique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5BE7F42-0B91-C0C2-4951-240C24106D68}"/>
              </a:ext>
            </a:extLst>
          </p:cNvPr>
          <p:cNvCxnSpPr>
            <a:cxnSpLocks/>
          </p:cNvCxnSpPr>
          <p:nvPr/>
        </p:nvCxnSpPr>
        <p:spPr>
          <a:xfrm>
            <a:off x="5846749" y="5471603"/>
            <a:ext cx="115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que 63" descr="Objectif">
            <a:extLst>
              <a:ext uri="{FF2B5EF4-FFF2-40B4-BE49-F238E27FC236}">
                <a16:creationId xmlns:a16="http://schemas.microsoft.com/office/drawing/2014/main" id="{21AF683A-A8A3-C0D4-52AC-2025962CB9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701" y="3750755"/>
            <a:ext cx="864096" cy="86409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BD87E6A-AF0F-E4BC-0576-CD799C0FB5A2}"/>
              </a:ext>
            </a:extLst>
          </p:cNvPr>
          <p:cNvSpPr>
            <a:spLocks/>
          </p:cNvSpPr>
          <p:nvPr/>
        </p:nvSpPr>
        <p:spPr>
          <a:xfrm>
            <a:off x="8900547" y="4727877"/>
            <a:ext cx="3001660" cy="4071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59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1C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Impliquer les différentes directions dans cette transformation et aboutir à une vision commune 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3BD9530-5A6E-1757-1482-A2BE411F7B6C}"/>
              </a:ext>
            </a:extLst>
          </p:cNvPr>
          <p:cNvCxnSpPr>
            <a:cxnSpLocks/>
          </p:cNvCxnSpPr>
          <p:nvPr/>
        </p:nvCxnSpPr>
        <p:spPr>
          <a:xfrm>
            <a:off x="9825377" y="5471603"/>
            <a:ext cx="1152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C505E1D-A35C-7173-3A37-F2BC39229626}"/>
              </a:ext>
            </a:extLst>
          </p:cNvPr>
          <p:cNvSpPr/>
          <p:nvPr/>
        </p:nvSpPr>
        <p:spPr>
          <a:xfrm>
            <a:off x="0" y="1362784"/>
            <a:ext cx="555083" cy="21912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Enjeux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B88E07-8CFE-1786-DCED-CAA373DF6C80}"/>
              </a:ext>
            </a:extLst>
          </p:cNvPr>
          <p:cNvSpPr/>
          <p:nvPr/>
        </p:nvSpPr>
        <p:spPr>
          <a:xfrm>
            <a:off x="0" y="3553988"/>
            <a:ext cx="555083" cy="21912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 de la démarche</a:t>
            </a:r>
          </a:p>
        </p:txBody>
      </p:sp>
      <p:pic>
        <p:nvPicPr>
          <p:cNvPr id="27" name="Picture 2" descr="https://static.thenounproject.com/png/2547854-200.png">
            <a:extLst>
              <a:ext uri="{FF2B5EF4-FFF2-40B4-BE49-F238E27FC236}">
                <a16:creationId xmlns:a16="http://schemas.microsoft.com/office/drawing/2014/main" id="{15760D00-9544-4FAA-8276-F1B85B3F4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816" y="1508229"/>
            <a:ext cx="806532" cy="80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664A3CB-2FDF-10F0-29F9-69749C16A7D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17"/>
          <a:stretch/>
        </p:blipFill>
        <p:spPr>
          <a:xfrm>
            <a:off x="10003405" y="3779029"/>
            <a:ext cx="795943" cy="66368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534E0D1-7465-6106-1332-6DF8D6BF71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86"/>
          <a:stretch/>
        </p:blipFill>
        <p:spPr>
          <a:xfrm>
            <a:off x="2154274" y="3749001"/>
            <a:ext cx="993556" cy="833730"/>
          </a:xfrm>
          <a:prstGeom prst="rect">
            <a:avLst/>
          </a:prstGeom>
        </p:spPr>
      </p:pic>
      <p:pic>
        <p:nvPicPr>
          <p:cNvPr id="30" name="Graphique 29" descr="Main ouverte avec une plante avec un remplissage uni">
            <a:extLst>
              <a:ext uri="{FF2B5EF4-FFF2-40B4-BE49-F238E27FC236}">
                <a16:creationId xmlns:a16="http://schemas.microsoft.com/office/drawing/2014/main" id="{53CDF37C-F474-51A9-F42B-E8A478D19C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4509" y="14542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64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ECFB9-8BC5-CF51-97AF-94A332E8E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430D90-CE99-0898-B4F6-2C4F1B4206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778E0DE8-1980-63C5-FFF9-E38289F9D6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Mesure de l’empreinte carbone : composantes à prendre en compte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graphicFrame>
        <p:nvGraphicFramePr>
          <p:cNvPr id="2" name="Tableau 8">
            <a:extLst>
              <a:ext uri="{FF2B5EF4-FFF2-40B4-BE49-F238E27FC236}">
                <a16:creationId xmlns:a16="http://schemas.microsoft.com/office/drawing/2014/main" id="{58758B40-D483-B5BA-6124-87D140C10CB9}"/>
              </a:ext>
            </a:extLst>
          </p:cNvPr>
          <p:cNvGraphicFramePr>
            <a:graphicFrameLocks noGrp="1"/>
          </p:cNvGraphicFramePr>
          <p:nvPr/>
        </p:nvGraphicFramePr>
        <p:xfrm>
          <a:off x="307664" y="1209446"/>
          <a:ext cx="11530167" cy="43484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8167">
                  <a:extLst>
                    <a:ext uri="{9D8B030D-6E8A-4147-A177-3AD203B41FA5}">
                      <a16:colId xmlns:a16="http://schemas.microsoft.com/office/drawing/2014/main" val="2180423829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904834992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3539961889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3030755910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2669382818"/>
                    </a:ext>
                  </a:extLst>
                </a:gridCol>
              </a:tblGrid>
              <a:tr h="445364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dk1"/>
                          </a:solidFill>
                          <a:latin typeface="+mn-lt"/>
                        </a:rPr>
                        <a:t>Acquisition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dk1"/>
                          </a:solidFill>
                          <a:latin typeface="+mn-lt"/>
                        </a:rPr>
                        <a:t>Usage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dk1"/>
                          </a:solidFill>
                          <a:latin typeface="+mn-lt"/>
                        </a:rPr>
                        <a:t>Fin de Vie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2087614"/>
                  </a:ext>
                </a:extLst>
              </a:tr>
              <a:tr h="139319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+mn-lt"/>
                        </a:rPr>
                        <a:t>QUE MESURER 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167674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+mn-lt"/>
                        </a:rPr>
                        <a:t>COMMENT LE MESURER ?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1000" kern="1200" spc="4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Inventaire de tous les équipements </a:t>
                      </a: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lang="fr-FR" sz="1000" kern="1200" spc="4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1000" kern="1200" spc="4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Évaluation des émissions de carbone liées à la phase de production, sur la base des données accessibles au public </a:t>
                      </a:r>
                      <a:endParaRPr lang="en-US" sz="1000" kern="1200" spc="4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1000" kern="1200" spc="4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Évaluation de la consommation énergétique des équipements en fonction de l’inventaire réalisé et des bases de données des constructeurs </a:t>
                      </a:r>
                      <a:endParaRPr lang="en-US" sz="1000" kern="1200" spc="4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1000" kern="1200" spc="4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Evaluation de la consommation d’énergie liée à l’utilisation des applications, logiciels basés sur les données éditeurs ou à partir d’abaques</a:t>
                      </a:r>
                      <a:endParaRPr lang="en-US" sz="1000" kern="1200" spc="4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fr-FR" sz="1000" kern="1200" spc="4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Evaluation des émissions de carbone liées à la fin de vie, sur la base des données publiques accessibles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047466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chemeClr val="dk1"/>
                          </a:solidFill>
                          <a:latin typeface="+mn-lt"/>
                        </a:rPr>
                        <a:t>Exemples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+mn-lt"/>
                        </a:rPr>
                        <a:t> de </a:t>
                      </a:r>
                      <a:r>
                        <a:rPr lang="en-US" sz="1400" dirty="0" err="1">
                          <a:solidFill>
                            <a:schemeClr val="dk1"/>
                          </a:solidFill>
                          <a:latin typeface="+mn-lt"/>
                        </a:rPr>
                        <a:t>données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dk1"/>
                          </a:solidFill>
                          <a:latin typeface="+mn-lt"/>
                        </a:rPr>
                        <a:t>utilisées</a:t>
                      </a:r>
                      <a:endParaRPr lang="en-US" sz="1400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spc="40" dirty="0">
                          <a:solidFill>
                            <a:schemeClr val="dk1"/>
                          </a:solidFill>
                          <a:latin typeface="+mn-lt"/>
                        </a:rPr>
                        <a:t>Inventaire détaillé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000" spc="40" dirty="0">
                        <a:solidFill>
                          <a:schemeClr val="dk1"/>
                        </a:solidFill>
                        <a:latin typeface="+mn-lt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spc="40" dirty="0">
                          <a:solidFill>
                            <a:schemeClr val="dk1"/>
                          </a:solidFill>
                          <a:latin typeface="+mn-lt"/>
                        </a:rPr>
                        <a:t>Politique d’achat informatique</a:t>
                      </a:r>
                      <a:endParaRPr lang="en-US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spc="4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Durée de vie des équipements
Inventaire détaillé (serveurs, stockage, passerelles)
PUE des datacenters</a:t>
                      </a:r>
                      <a:endParaRPr lang="en-US" sz="1000" kern="1200" spc="4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spc="4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Nombre de mails
Consommation de données des Applications (sur site ou SAAS)
Taux de transfert</a:t>
                      </a:r>
                      <a:endParaRPr lang="en-US" sz="1000" kern="1200" spc="4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spc="4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Politique de recyclage des équipements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0796593"/>
                  </a:ext>
                </a:extLst>
              </a:tr>
            </a:tbl>
          </a:graphicData>
        </a:graphic>
      </p:graphicFrame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0DC1CD52-B306-A619-80E5-27A15F1ADAD6}"/>
              </a:ext>
            </a:extLst>
          </p:cNvPr>
          <p:cNvCxnSpPr>
            <a:cxnSpLocks/>
          </p:cNvCxnSpPr>
          <p:nvPr/>
        </p:nvCxnSpPr>
        <p:spPr>
          <a:xfrm>
            <a:off x="2025495" y="1471166"/>
            <a:ext cx="683103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5C63C8F-20DB-267F-7958-C5DE1BC78612}"/>
              </a:ext>
            </a:extLst>
          </p:cNvPr>
          <p:cNvCxnSpPr>
            <a:cxnSpLocks/>
          </p:cNvCxnSpPr>
          <p:nvPr/>
        </p:nvCxnSpPr>
        <p:spPr>
          <a:xfrm>
            <a:off x="3856568" y="1466362"/>
            <a:ext cx="566261" cy="9609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4AE21E2-6760-04B0-27B9-6920C655C1E3}"/>
              </a:ext>
            </a:extLst>
          </p:cNvPr>
          <p:cNvCxnSpPr>
            <a:cxnSpLocks/>
          </p:cNvCxnSpPr>
          <p:nvPr/>
        </p:nvCxnSpPr>
        <p:spPr>
          <a:xfrm flipV="1">
            <a:off x="4557362" y="1467886"/>
            <a:ext cx="2057594" cy="656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E97DE26-4FF8-4E9A-FD55-B431EDC2F10D}"/>
              </a:ext>
            </a:extLst>
          </p:cNvPr>
          <p:cNvCxnSpPr>
            <a:cxnSpLocks/>
          </p:cNvCxnSpPr>
          <p:nvPr/>
        </p:nvCxnSpPr>
        <p:spPr>
          <a:xfrm flipV="1">
            <a:off x="7305518" y="1470468"/>
            <a:ext cx="2022451" cy="1396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13B3DB5-4B7C-AC20-3EBE-8D482CFA71A7}"/>
              </a:ext>
            </a:extLst>
          </p:cNvPr>
          <p:cNvCxnSpPr>
            <a:cxnSpLocks/>
          </p:cNvCxnSpPr>
          <p:nvPr/>
        </p:nvCxnSpPr>
        <p:spPr>
          <a:xfrm>
            <a:off x="9440842" y="1471166"/>
            <a:ext cx="577715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0BFA54E0-1FFE-2E09-D55F-666137A4A534}"/>
              </a:ext>
            </a:extLst>
          </p:cNvPr>
          <p:cNvCxnSpPr>
            <a:cxnSpLocks/>
          </p:cNvCxnSpPr>
          <p:nvPr/>
        </p:nvCxnSpPr>
        <p:spPr>
          <a:xfrm flipV="1">
            <a:off x="11198162" y="1471166"/>
            <a:ext cx="638236" cy="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B2A22CC-C9A9-4832-5442-59F7933441D7}"/>
              </a:ext>
            </a:extLst>
          </p:cNvPr>
          <p:cNvSpPr/>
          <p:nvPr/>
        </p:nvSpPr>
        <p:spPr>
          <a:xfrm>
            <a:off x="2192717" y="1816628"/>
            <a:ext cx="4608000" cy="52230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Postes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Travail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(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Postes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–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Ecrans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–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Imprimantes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…)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39145ED-0386-9FEE-02AD-409F6B83700D}"/>
              </a:ext>
            </a:extLst>
          </p:cNvPr>
          <p:cNvSpPr/>
          <p:nvPr/>
        </p:nvSpPr>
        <p:spPr>
          <a:xfrm>
            <a:off x="2192717" y="2389300"/>
            <a:ext cx="4608000" cy="52230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Datacenters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(serveurs – To de données)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763A3B-0EAC-392D-AE39-99A28F583F89}"/>
              </a:ext>
            </a:extLst>
          </p:cNvPr>
          <p:cNvSpPr/>
          <p:nvPr/>
        </p:nvSpPr>
        <p:spPr>
          <a:xfrm>
            <a:off x="4544806" y="3282578"/>
            <a:ext cx="2233587" cy="2002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8787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CFAF2B9-7C23-E5F0-6DF5-F13701748E5D}"/>
              </a:ext>
            </a:extLst>
          </p:cNvPr>
          <p:cNvSpPr/>
          <p:nvPr/>
        </p:nvSpPr>
        <p:spPr>
          <a:xfrm>
            <a:off x="7023968" y="3522315"/>
            <a:ext cx="2510733" cy="1846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87878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EB871A2A-9B40-2D9F-041C-7FBC2C3BAEF7}"/>
              </a:ext>
            </a:extLst>
          </p:cNvPr>
          <p:cNvSpPr/>
          <p:nvPr/>
        </p:nvSpPr>
        <p:spPr>
          <a:xfrm>
            <a:off x="9440842" y="1816628"/>
            <a:ext cx="2395556" cy="52230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Postes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Travail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(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Postes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–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Ecrans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 –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Imprimantes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…)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72F8286-D10D-7460-0AFE-9D2D04749925}"/>
              </a:ext>
            </a:extLst>
          </p:cNvPr>
          <p:cNvSpPr/>
          <p:nvPr/>
        </p:nvSpPr>
        <p:spPr>
          <a:xfrm>
            <a:off x="9440842" y="2389300"/>
            <a:ext cx="2395556" cy="52230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Datacenters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(serveurs – To de données)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0889751C-E9ED-AD66-6076-29DA807189D1}"/>
              </a:ext>
            </a:extLst>
          </p:cNvPr>
          <p:cNvSpPr/>
          <p:nvPr/>
        </p:nvSpPr>
        <p:spPr>
          <a:xfrm>
            <a:off x="7043853" y="1816628"/>
            <a:ext cx="2284116" cy="522302"/>
          </a:xfrm>
          <a:prstGeom prst="roundRect">
            <a:avLst/>
          </a:prstGeom>
          <a:solidFill>
            <a:srgbClr val="0072CE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Applicatifs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(Cloud / on premise)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3E95CC9E-D9F2-9233-097A-3942FF3E6607}"/>
              </a:ext>
            </a:extLst>
          </p:cNvPr>
          <p:cNvSpPr/>
          <p:nvPr/>
        </p:nvSpPr>
        <p:spPr>
          <a:xfrm>
            <a:off x="7043853" y="2389300"/>
            <a:ext cx="2284116" cy="522302"/>
          </a:xfrm>
          <a:prstGeom prst="roundRect">
            <a:avLst/>
          </a:prstGeom>
          <a:solidFill>
            <a:srgbClr val="171C8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Réseau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511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B6F33-8B55-918A-682E-5F8105ECC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79DB2D-0A03-F2EE-E55D-5611AA6AD36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5549352D-FDE9-367C-C9A9-0A9BCB9E80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Mesure de l’empreinte carbone : nos convictions issues de notre expérience terrain 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E0C691-4B7B-F08C-C461-B502AC707938}"/>
              </a:ext>
            </a:extLst>
          </p:cNvPr>
          <p:cNvSpPr/>
          <p:nvPr/>
        </p:nvSpPr>
        <p:spPr>
          <a:xfrm>
            <a:off x="1" y="1235391"/>
            <a:ext cx="12191999" cy="4387218"/>
          </a:xfrm>
          <a:prstGeom prst="rect">
            <a:avLst/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1C90E41-3103-3F75-F4EC-25290EBD11CB}"/>
              </a:ext>
            </a:extLst>
          </p:cNvPr>
          <p:cNvGrpSpPr/>
          <p:nvPr/>
        </p:nvGrpSpPr>
        <p:grpSpPr>
          <a:xfrm>
            <a:off x="753508" y="1678644"/>
            <a:ext cx="10684985" cy="3308212"/>
            <a:chOff x="750037" y="1717268"/>
            <a:chExt cx="10684985" cy="33082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2BE5A2-18DF-501D-BE6F-2EA14F289CA9}"/>
                </a:ext>
              </a:extLst>
            </p:cNvPr>
            <p:cNvSpPr/>
            <p:nvPr/>
          </p:nvSpPr>
          <p:spPr>
            <a:xfrm>
              <a:off x="750037" y="2207550"/>
              <a:ext cx="3358341" cy="28179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 partir d’un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état des lieux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consensuel des impacts environnementaux des équipes, des services et des infrastructures numériques,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utiliser l’empreinte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comme le moyen de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piloter efficacement la sobriété numérique, prioriser les actions et travailler les leviers de convictions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E45C16-886D-6430-E6F2-689A87CA1FD3}"/>
                </a:ext>
              </a:extLst>
            </p:cNvPr>
            <p:cNvSpPr/>
            <p:nvPr/>
          </p:nvSpPr>
          <p:spPr>
            <a:xfrm>
              <a:off x="4413178" y="2207550"/>
              <a:ext cx="3358341" cy="281793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Reconnaitre la difficulté d’obtenir des informations complètes et fiables pour le calcul de l’empreinte : </a:t>
              </a:r>
              <a:r>
                <a:rPr kumimoji="0" lang="fr-FR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fixer un point de départ et s’en tenir à la même méthodologie au fil du temps</a:t>
              </a: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4550B13-C9A2-0F87-EE12-4506DF703C2A}"/>
                </a:ext>
              </a:extLst>
            </p:cNvPr>
            <p:cNvSpPr/>
            <p:nvPr/>
          </p:nvSpPr>
          <p:spPr>
            <a:xfrm>
              <a:off x="1952611" y="1717268"/>
              <a:ext cx="864524" cy="8312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72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srgbClr val="0072C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Ellipse 8">
              <a:extLst>
                <a:ext uri="{FF2B5EF4-FFF2-40B4-BE49-F238E27FC236}">
                  <a16:creationId xmlns:a16="http://schemas.microsoft.com/office/drawing/2014/main" id="{D0ED68BA-9AAF-82B4-4994-3DB6A37E393B}"/>
                </a:ext>
              </a:extLst>
            </p:cNvPr>
            <p:cNvSpPr/>
            <p:nvPr/>
          </p:nvSpPr>
          <p:spPr>
            <a:xfrm>
              <a:off x="5660086" y="1717268"/>
              <a:ext cx="864524" cy="8312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srgbClr val="4AA7B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26B6361-C61C-BDBF-CD8E-36D352B166AC}"/>
                </a:ext>
              </a:extLst>
            </p:cNvPr>
            <p:cNvSpPr/>
            <p:nvPr/>
          </p:nvSpPr>
          <p:spPr>
            <a:xfrm>
              <a:off x="8076681" y="2207550"/>
              <a:ext cx="3358341" cy="281793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2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S’intéresser davantage à la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trajectoire de l’empreinte carbone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liée au numérique, pour l’intégrer dans les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projets opérationnels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et contribuer à la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réflexion globale 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autour de la sobriété numérique</a:t>
              </a:r>
            </a:p>
          </p:txBody>
        </p:sp>
        <p:sp>
          <p:nvSpPr>
            <p:cNvPr id="14" name="Ellipse 8">
              <a:extLst>
                <a:ext uri="{FF2B5EF4-FFF2-40B4-BE49-F238E27FC236}">
                  <a16:creationId xmlns:a16="http://schemas.microsoft.com/office/drawing/2014/main" id="{DDFAD6D3-41F3-9287-91FE-1583F5F7EAB5}"/>
                </a:ext>
              </a:extLst>
            </p:cNvPr>
            <p:cNvSpPr/>
            <p:nvPr/>
          </p:nvSpPr>
          <p:spPr>
            <a:xfrm>
              <a:off x="9367923" y="1717268"/>
              <a:ext cx="864524" cy="83127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srgbClr val="171C8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7595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9102E-D235-920B-64C2-66C338752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C8CEB-39D1-A753-EE30-A81E1FA97FC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FDC7EC7F-E5E9-A4C7-A440-6FC305B8E1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Mesure de l’empreinte carbone : approche pour le calcul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32F01B-2EB5-504D-6ECE-595905DFDBA4}"/>
              </a:ext>
            </a:extLst>
          </p:cNvPr>
          <p:cNvSpPr/>
          <p:nvPr/>
        </p:nvSpPr>
        <p:spPr>
          <a:xfrm>
            <a:off x="1" y="1235391"/>
            <a:ext cx="12191999" cy="4387218"/>
          </a:xfrm>
          <a:prstGeom prst="rect">
            <a:avLst/>
          </a:prstGeom>
          <a:solidFill>
            <a:schemeClr val="bg1">
              <a:lumMod val="95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418E3C-2D95-94A9-D89D-6C918B12F755}"/>
              </a:ext>
            </a:extLst>
          </p:cNvPr>
          <p:cNvSpPr/>
          <p:nvPr/>
        </p:nvSpPr>
        <p:spPr>
          <a:xfrm>
            <a:off x="637305" y="1873420"/>
            <a:ext cx="1928736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Périmètre du calcul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6EF5CF-8833-D87C-A510-00CE2FD81DBD}"/>
              </a:ext>
            </a:extLst>
          </p:cNvPr>
          <p:cNvSpPr/>
          <p:nvPr/>
        </p:nvSpPr>
        <p:spPr>
          <a:xfrm>
            <a:off x="637303" y="4255495"/>
            <a:ext cx="1928738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Modalités de calcul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41C871AA-A429-275C-129D-D4A305EE304B}"/>
              </a:ext>
            </a:extLst>
          </p:cNvPr>
          <p:cNvSpPr/>
          <p:nvPr/>
        </p:nvSpPr>
        <p:spPr>
          <a:xfrm rot="5400000">
            <a:off x="2456858" y="4543521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EB38B289-9189-9D7C-F77E-3948C11DD0E2}"/>
              </a:ext>
            </a:extLst>
          </p:cNvPr>
          <p:cNvSpPr/>
          <p:nvPr/>
        </p:nvSpPr>
        <p:spPr>
          <a:xfrm rot="5400000">
            <a:off x="2456858" y="2161446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FF83C1-F614-29BB-5EE4-F6EC1A9C657E}"/>
              </a:ext>
            </a:extLst>
          </p:cNvPr>
          <p:cNvSpPr>
            <a:spLocks/>
          </p:cNvSpPr>
          <p:nvPr/>
        </p:nvSpPr>
        <p:spPr>
          <a:xfrm>
            <a:off x="3262532" y="1754816"/>
            <a:ext cx="8292163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Calcul de l’empreinte en intégrant les équipements, les logiciels, les datas centers, le cloud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Utilisation des référentiels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pour mesurer l’empreinte des composants SI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A4B9B9-0FFE-9203-C8C7-D7A5BF4A0D67}"/>
              </a:ext>
            </a:extLst>
          </p:cNvPr>
          <p:cNvSpPr/>
          <p:nvPr/>
        </p:nvSpPr>
        <p:spPr>
          <a:xfrm>
            <a:off x="637303" y="3083467"/>
            <a:ext cx="1928737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Résultat </a:t>
            </a:r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6B7053F0-3353-098C-8EEA-5F8EAF12D93F}"/>
              </a:ext>
            </a:extLst>
          </p:cNvPr>
          <p:cNvSpPr/>
          <p:nvPr/>
        </p:nvSpPr>
        <p:spPr>
          <a:xfrm rot="5400000">
            <a:off x="2456858" y="3371493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E7AAF1-3765-32A8-D1E0-52D004510A70}"/>
              </a:ext>
            </a:extLst>
          </p:cNvPr>
          <p:cNvSpPr>
            <a:spLocks/>
          </p:cNvSpPr>
          <p:nvPr/>
        </p:nvSpPr>
        <p:spPr>
          <a:xfrm>
            <a:off x="3262532" y="2964863"/>
            <a:ext cx="8292165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Focalisation sur les facteurs les plus précis à disposition : facteurs d’émission de GES (source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Prise en compte du cycle de vie des composantes du numérique (approche ACV)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 2 visions différentes mais complémentaires, 1 annuelle et 1 sur le cycle de vie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Des données encore peu disponibles sur la fin de vie des équipements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0FCC3-B8ED-780E-98E9-9786994605DB}"/>
              </a:ext>
            </a:extLst>
          </p:cNvPr>
          <p:cNvSpPr>
            <a:spLocks/>
          </p:cNvSpPr>
          <p:nvPr/>
        </p:nvSpPr>
        <p:spPr>
          <a:xfrm>
            <a:off x="3262532" y="4156851"/>
            <a:ext cx="8404232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Facteur d’émissions (kg équivalent CO2 émis par 1 unité de l’activité) x Quantité des produits / services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Ex. : Pour 1 poste de travail, 1T de C02eq pour la phase de fabrication, pour 100 agents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 100 T de CO2 émis. Si la durée de vie du poste est de 5 ans  20T de CO2/an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497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26B1D-B580-C21E-5217-DDBC235F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819935-DCE5-81B0-B786-778079C298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40EE554-8631-D185-2F42-323B9525F5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Mesure de l’empreinte carbone : collecte des données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692525-9B90-AE04-4F0B-2FF26A8D657B}"/>
              </a:ext>
            </a:extLst>
          </p:cNvPr>
          <p:cNvSpPr/>
          <p:nvPr/>
        </p:nvSpPr>
        <p:spPr>
          <a:xfrm>
            <a:off x="0" y="1082997"/>
            <a:ext cx="12192000" cy="50638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38C6205-05B3-1431-FB14-5123780F7E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864"/>
          <a:stretch/>
        </p:blipFill>
        <p:spPr>
          <a:xfrm>
            <a:off x="140470" y="1501128"/>
            <a:ext cx="11911060" cy="16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6C55D7-233C-3C87-340B-91FAF1AED6F4}"/>
              </a:ext>
            </a:extLst>
          </p:cNvPr>
          <p:cNvSpPr/>
          <p:nvPr/>
        </p:nvSpPr>
        <p:spPr>
          <a:xfrm>
            <a:off x="1534527" y="3381848"/>
            <a:ext cx="3666470" cy="2474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Equipements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Toutes les typologies d’équipements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Fournisseur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Durée d’emploi / amortissement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Affectation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 Center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Typologie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Affectation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C9670B-96D5-D543-42F8-7206EDCEC87A}"/>
              </a:ext>
            </a:extLst>
          </p:cNvPr>
          <p:cNvSpPr/>
          <p:nvPr/>
        </p:nvSpPr>
        <p:spPr>
          <a:xfrm>
            <a:off x="6541297" y="3412328"/>
            <a:ext cx="3433976" cy="2644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Outils/Logiciels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Typologie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Fournisseur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Catégorie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Affectation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Cloud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Typologie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Fournisseur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Affectation</a:t>
            </a:r>
          </a:p>
        </p:txBody>
      </p:sp>
    </p:spTree>
    <p:extLst>
      <p:ext uri="{BB962C8B-B14F-4D97-AF65-F5344CB8AC3E}">
        <p14:creationId xmlns:p14="http://schemas.microsoft.com/office/powerpoint/2010/main" val="813271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E9F87-CF2E-1B70-9C5C-DBC74DBCF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A4383D-5757-3C5E-EEA2-FECDAA87F4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5CAB7359-C8F6-8F4D-7EAF-CE5228B0E8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9" y="304800"/>
            <a:ext cx="11083637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Mesure de l’empreinte carbone : représentation des résultats issus d’un projet avec une collectivité territoriale concernée par la loi </a:t>
            </a:r>
            <a:r>
              <a:rPr lang="fr-FR" b="1" dirty="0" err="1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Reen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BDAEEC-31D9-4E80-81AC-09F4310BB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44" y="3374418"/>
            <a:ext cx="7391813" cy="32767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4A4451-F2EE-4AD8-5D23-99F413F45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22" y="1171492"/>
            <a:ext cx="6286090" cy="33104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3DFCF8D-FE63-30D6-14BD-4923B409E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232" y="3054002"/>
            <a:ext cx="4389120" cy="24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35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BBEC6-0E04-1263-16CC-3B9F9E155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68CCF7-2C5C-700A-8893-5C2A3C17C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53BFFD50-F1FA-E35E-E4BC-5A6AAADE0A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304800"/>
            <a:ext cx="10842568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Diagnostic de la maturité de l’organisation sur la Sobriété numérique : 8 domaines d’action à investiguer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220F62-F66D-3A41-D98F-81CD20AB0B44}"/>
              </a:ext>
            </a:extLst>
          </p:cNvPr>
          <p:cNvSpPr/>
          <p:nvPr/>
        </p:nvSpPr>
        <p:spPr>
          <a:xfrm>
            <a:off x="1192564" y="1461686"/>
            <a:ext cx="3028950" cy="13004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Stratégie et pilotage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Définir et mettre en place un plan de transformation « Sobriété numérique» pour l’ensemble de l’organisation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CDB3DA-4256-96A2-4D3C-A2B0A7F483AD}"/>
              </a:ext>
            </a:extLst>
          </p:cNvPr>
          <p:cNvSpPr/>
          <p:nvPr/>
        </p:nvSpPr>
        <p:spPr>
          <a:xfrm>
            <a:off x="4444672" y="1461686"/>
            <a:ext cx="3028950" cy="1300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Accompagnement des personnes et des métiers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Sensibiliser sur les usages du numérique et rappeler aux collaborateurs les écogestes à adopter dans leur métier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481BBC-DC48-D2A1-7669-A54213A98555}"/>
              </a:ext>
            </a:extLst>
          </p:cNvPr>
          <p:cNvSpPr/>
          <p:nvPr/>
        </p:nvSpPr>
        <p:spPr>
          <a:xfrm>
            <a:off x="7696779" y="1461686"/>
            <a:ext cx="3028950" cy="13004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Achats responsables </a:t>
            </a:r>
            <a:b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cycle de vie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Privilégier des achats durables, et favoriser la réutilisation des équipements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5A68E-3A64-6C13-E0C8-38E3D7210305}"/>
              </a:ext>
            </a:extLst>
          </p:cNvPr>
          <p:cNvSpPr/>
          <p:nvPr/>
        </p:nvSpPr>
        <p:spPr>
          <a:xfrm>
            <a:off x="1192564" y="3001604"/>
            <a:ext cx="3028950" cy="1300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Traduire le plan de transformation </a:t>
            </a:r>
            <a:b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 Sobriété numérique» dans le plan stratégique SI : tout nouveau projet doit intégrer une dimension </a:t>
            </a:r>
            <a:b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« Sobriété numérique»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79F590-674E-ADF4-E699-8C487DD78468}"/>
              </a:ext>
            </a:extLst>
          </p:cNvPr>
          <p:cNvSpPr/>
          <p:nvPr/>
        </p:nvSpPr>
        <p:spPr>
          <a:xfrm>
            <a:off x="4444672" y="3001604"/>
            <a:ext cx="3028950" cy="13004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Services numériques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Prendre en compte la sobriété des services numériques internes à l’organisation et notamment l’environnement de travail des collaborateurs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BE874F-36AD-AC4C-2C75-DDD4A123139B}"/>
              </a:ext>
            </a:extLst>
          </p:cNvPr>
          <p:cNvSpPr/>
          <p:nvPr/>
        </p:nvSpPr>
        <p:spPr>
          <a:xfrm>
            <a:off x="7696779" y="3001604"/>
            <a:ext cx="3028950" cy="1300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Ecosystèmes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Actions et influence des organisations sur leurs parties prenantes </a:t>
            </a:r>
            <a:b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(clients / fournisseurs)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C3051-C226-AB14-F71F-2B78CCCE5F84}"/>
              </a:ext>
            </a:extLst>
          </p:cNvPr>
          <p:cNvSpPr/>
          <p:nvPr/>
        </p:nvSpPr>
        <p:spPr>
          <a:xfrm>
            <a:off x="2930197" y="4541521"/>
            <a:ext cx="3028950" cy="13004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Données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Manager, évaluer et améliorer la consommation énergétique de l'usage et des flux de données dans l’entreprise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6D4386-C65B-7E79-421E-657BBC163043}"/>
              </a:ext>
            </a:extLst>
          </p:cNvPr>
          <p:cNvSpPr/>
          <p:nvPr/>
        </p:nvSpPr>
        <p:spPr>
          <a:xfrm>
            <a:off x="6182305" y="4541521"/>
            <a:ext cx="3028950" cy="1300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Infrastructures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Moderniser les infrastructures techniques, veiller à l'optimisation et à la sobriété énergétique des data centers, des serveurs, du stockage, des </a:t>
            </a:r>
            <a:r>
              <a:rPr kumimoji="0" lang="fr-FR" sz="1100" b="1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clouds</a:t>
            </a: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100" b="1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Iaas</a:t>
            </a: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sz="1100" b="1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Paas</a:t>
            </a:r>
            <a:r>
              <a:rPr kumimoji="0" lang="fr-FR" sz="11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du transport des données et du réseau</a:t>
            </a:r>
          </a:p>
        </p:txBody>
      </p:sp>
    </p:spTree>
    <p:extLst>
      <p:ext uri="{BB962C8B-B14F-4D97-AF65-F5344CB8AC3E}">
        <p14:creationId xmlns:p14="http://schemas.microsoft.com/office/powerpoint/2010/main" val="551570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CCD3D-6759-CBEA-DE16-3CD39332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1F1EB0-4B91-012D-D8FB-3D7977258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1A1681-B67C-634E-B9F8-D054051C208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743E7CEA-101C-F227-5746-82F1B8D792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304800"/>
            <a:ext cx="10842568" cy="491233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Diagnostic de la maturité de l’organisation sur le </a:t>
            </a:r>
            <a:r>
              <a:rPr lang="fr-FR" b="1" dirty="0">
                <a:solidFill>
                  <a:srgbClr val="0A1F8F"/>
                </a:solidFill>
                <a:ea typeface="MS PGothic" panose="020B0600070205080204" pitchFamily="34" charset="-128"/>
              </a:rPr>
              <a:t>Sobriété numérique </a:t>
            </a:r>
            <a:r>
              <a:rPr lang="fr-FR" b="1" dirty="0">
                <a:solidFill>
                  <a:srgbClr val="0A1F8F"/>
                </a:solidFill>
                <a:latin typeface="+mj-lt"/>
                <a:ea typeface="MS PGothic" panose="020B0600070205080204" pitchFamily="34" charset="-128"/>
                <a:cs typeface="+mj-cs"/>
              </a:rPr>
              <a:t>: quelques bonnes pratiques</a:t>
            </a:r>
            <a:endParaRPr lang="fr-FR" i="1" dirty="0">
              <a:solidFill>
                <a:srgbClr val="0A1F8F"/>
              </a:solidFill>
              <a:latin typeface="+mj-lt"/>
              <a:ea typeface="MS PGothic" panose="020B0600070205080204" pitchFamily="34" charset="-128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ED5A3-E902-6EEC-375E-C25C3EAB6620}"/>
              </a:ext>
            </a:extLst>
          </p:cNvPr>
          <p:cNvSpPr/>
          <p:nvPr/>
        </p:nvSpPr>
        <p:spPr>
          <a:xfrm>
            <a:off x="216132" y="1693725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Stratégie et pilotage</a:t>
            </a:r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13D98FCF-51CA-ADAD-EE78-C97895BB777B}"/>
              </a:ext>
            </a:extLst>
          </p:cNvPr>
          <p:cNvSpPr/>
          <p:nvPr/>
        </p:nvSpPr>
        <p:spPr>
          <a:xfrm rot="5400000">
            <a:off x="1870209" y="1981751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EE1BD2-1740-5547-7AA6-A2EA76C1EC4D}"/>
              </a:ext>
            </a:extLst>
          </p:cNvPr>
          <p:cNvSpPr>
            <a:spLocks/>
          </p:cNvSpPr>
          <p:nvPr/>
        </p:nvSpPr>
        <p:spPr>
          <a:xfrm>
            <a:off x="2384939" y="1575121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Matérialiser l’engagement au sein d’une charte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Intégrer le pilotage Sobriété numérique dans le pilotage du SDSI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Piloter des campagnes de sensibilisation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6495F0-15C9-2DC8-8646-8ECD65003760}"/>
              </a:ext>
            </a:extLst>
          </p:cNvPr>
          <p:cNvSpPr/>
          <p:nvPr/>
        </p:nvSpPr>
        <p:spPr>
          <a:xfrm>
            <a:off x="216132" y="2744286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Accompagnement des métiers</a:t>
            </a:r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331076BB-F961-8EEA-4E5D-21DD6D2D297F}"/>
              </a:ext>
            </a:extLst>
          </p:cNvPr>
          <p:cNvSpPr/>
          <p:nvPr/>
        </p:nvSpPr>
        <p:spPr>
          <a:xfrm rot="5400000">
            <a:off x="1870209" y="3032312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C44703-ED2C-8632-B0ED-A5B2F752402B}"/>
              </a:ext>
            </a:extLst>
          </p:cNvPr>
          <p:cNvSpPr>
            <a:spLocks/>
          </p:cNvSpPr>
          <p:nvPr/>
        </p:nvSpPr>
        <p:spPr>
          <a:xfrm>
            <a:off x="2384939" y="2625682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Développement des outils collaboratifs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Politique de réduction de mails et d’impression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Révision des politiques de dotations et prise en compte des nouveaux usages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C56393-BC4D-8E24-DC75-F6A40E446F84}"/>
              </a:ext>
            </a:extLst>
          </p:cNvPr>
          <p:cNvSpPr/>
          <p:nvPr/>
        </p:nvSpPr>
        <p:spPr>
          <a:xfrm>
            <a:off x="216132" y="3813033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Achats responsables et cycle de vie</a:t>
            </a:r>
          </a:p>
        </p:txBody>
      </p:sp>
      <p:sp>
        <p:nvSpPr>
          <p:cNvPr id="19" name="Triangle isocèle 18">
            <a:extLst>
              <a:ext uri="{FF2B5EF4-FFF2-40B4-BE49-F238E27FC236}">
                <a16:creationId xmlns:a16="http://schemas.microsoft.com/office/drawing/2014/main" id="{D6466892-1223-C4A9-8B25-F3AB323D05C2}"/>
              </a:ext>
            </a:extLst>
          </p:cNvPr>
          <p:cNvSpPr/>
          <p:nvPr/>
        </p:nvSpPr>
        <p:spPr>
          <a:xfrm rot="5400000">
            <a:off x="1870209" y="4101059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4B52D5-F20C-CE86-69F9-5C96D94DFB3E}"/>
              </a:ext>
            </a:extLst>
          </p:cNvPr>
          <p:cNvSpPr>
            <a:spLocks/>
          </p:cNvSpPr>
          <p:nvPr/>
        </p:nvSpPr>
        <p:spPr>
          <a:xfrm>
            <a:off x="2384939" y="3694429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Intégration du reconditionné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Organisation de la 2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vie des équipements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Allongement de la durée de vie des équipements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70B068-B79E-27D8-0B1E-C702E4C18074}"/>
              </a:ext>
            </a:extLst>
          </p:cNvPr>
          <p:cNvSpPr/>
          <p:nvPr/>
        </p:nvSpPr>
        <p:spPr>
          <a:xfrm>
            <a:off x="216132" y="4896820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Gestion de projets</a:t>
            </a:r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6B88A28E-10F1-A894-3033-5D67ADB47811}"/>
              </a:ext>
            </a:extLst>
          </p:cNvPr>
          <p:cNvSpPr/>
          <p:nvPr/>
        </p:nvSpPr>
        <p:spPr>
          <a:xfrm rot="5400000">
            <a:off x="1870209" y="5184846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5B6310-746B-A1CC-E0DE-FF821AEDF7F8}"/>
              </a:ext>
            </a:extLst>
          </p:cNvPr>
          <p:cNvSpPr>
            <a:spLocks/>
          </p:cNvSpPr>
          <p:nvPr/>
        </p:nvSpPr>
        <p:spPr>
          <a:xfrm>
            <a:off x="2384939" y="4778216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Critère Sobriété numérique natif dans les projets SI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Mutualisation du SI avec d’autres organisations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70DD924-4C78-14F7-E85D-DDFAA140C882}"/>
              </a:ext>
            </a:extLst>
          </p:cNvPr>
          <p:cNvSpPr/>
          <p:nvPr/>
        </p:nvSpPr>
        <p:spPr>
          <a:xfrm>
            <a:off x="6216144" y="1693725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Services numériques</a:t>
            </a:r>
          </a:p>
        </p:txBody>
      </p:sp>
      <p:sp>
        <p:nvSpPr>
          <p:cNvPr id="45" name="Triangle isocèle 44">
            <a:extLst>
              <a:ext uri="{FF2B5EF4-FFF2-40B4-BE49-F238E27FC236}">
                <a16:creationId xmlns:a16="http://schemas.microsoft.com/office/drawing/2014/main" id="{804AF207-2E22-D991-AE66-0CF80E4B1791}"/>
              </a:ext>
            </a:extLst>
          </p:cNvPr>
          <p:cNvSpPr/>
          <p:nvPr/>
        </p:nvSpPr>
        <p:spPr>
          <a:xfrm rot="5400000">
            <a:off x="7870221" y="1981751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9CCFAD3-454D-601B-EEF0-25BE942518E4}"/>
              </a:ext>
            </a:extLst>
          </p:cNvPr>
          <p:cNvSpPr>
            <a:spLocks/>
          </p:cNvSpPr>
          <p:nvPr/>
        </p:nvSpPr>
        <p:spPr>
          <a:xfrm>
            <a:off x="8384951" y="1575121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Outil de visualisation de l’empreinte individuel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Lutte contre le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shadow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IT / IA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Emploi des applications libres de droit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775D6C7-4CE4-0027-AE6E-4F39A8AF8DF1}"/>
              </a:ext>
            </a:extLst>
          </p:cNvPr>
          <p:cNvSpPr/>
          <p:nvPr/>
        </p:nvSpPr>
        <p:spPr>
          <a:xfrm>
            <a:off x="6216144" y="2744286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Ecosystème </a:t>
            </a:r>
          </a:p>
        </p:txBody>
      </p:sp>
      <p:sp>
        <p:nvSpPr>
          <p:cNvPr id="48" name="Triangle isocèle 47">
            <a:extLst>
              <a:ext uri="{FF2B5EF4-FFF2-40B4-BE49-F238E27FC236}">
                <a16:creationId xmlns:a16="http://schemas.microsoft.com/office/drawing/2014/main" id="{1DD3DF8B-5A45-7C41-788C-50C7510DD89D}"/>
              </a:ext>
            </a:extLst>
          </p:cNvPr>
          <p:cNvSpPr/>
          <p:nvPr/>
        </p:nvSpPr>
        <p:spPr>
          <a:xfrm rot="5400000">
            <a:off x="7870221" y="3032312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5B5EEE-BDEC-3614-F1F8-EBD17C159F56}"/>
              </a:ext>
            </a:extLst>
          </p:cNvPr>
          <p:cNvSpPr>
            <a:spLocks/>
          </p:cNvSpPr>
          <p:nvPr/>
        </p:nvSpPr>
        <p:spPr>
          <a:xfrm>
            <a:off x="8384951" y="2625682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Développement du sponsoring Sobriété numérique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Sensibilisation des directions métiers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Développement d’un réseau Sobriété numérique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6E718F2-E7F8-3C95-902F-7A3024748EED}"/>
              </a:ext>
            </a:extLst>
          </p:cNvPr>
          <p:cNvSpPr/>
          <p:nvPr/>
        </p:nvSpPr>
        <p:spPr>
          <a:xfrm>
            <a:off x="6216144" y="3813033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Données </a:t>
            </a:r>
          </a:p>
        </p:txBody>
      </p:sp>
      <p:sp>
        <p:nvSpPr>
          <p:cNvPr id="51" name="Triangle isocèle 50">
            <a:extLst>
              <a:ext uri="{FF2B5EF4-FFF2-40B4-BE49-F238E27FC236}">
                <a16:creationId xmlns:a16="http://schemas.microsoft.com/office/drawing/2014/main" id="{D0886254-D6D3-610F-8A7A-46CA0DA30BEE}"/>
              </a:ext>
            </a:extLst>
          </p:cNvPr>
          <p:cNvSpPr/>
          <p:nvPr/>
        </p:nvSpPr>
        <p:spPr>
          <a:xfrm rot="5400000">
            <a:off x="7870221" y="4101059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544033-ADAE-DD84-7470-74DBFF8736DE}"/>
              </a:ext>
            </a:extLst>
          </p:cNvPr>
          <p:cNvSpPr>
            <a:spLocks/>
          </p:cNvSpPr>
          <p:nvPr/>
        </p:nvSpPr>
        <p:spPr>
          <a:xfrm>
            <a:off x="8384951" y="3694429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Projet GED / DWH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Projets données sobres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063D30E-976E-6420-3E29-6F572ACE87F5}"/>
              </a:ext>
            </a:extLst>
          </p:cNvPr>
          <p:cNvSpPr/>
          <p:nvPr/>
        </p:nvSpPr>
        <p:spPr>
          <a:xfrm>
            <a:off x="6216144" y="4896820"/>
            <a:ext cx="1763260" cy="7091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infrastructure</a:t>
            </a:r>
          </a:p>
        </p:txBody>
      </p:sp>
      <p:sp>
        <p:nvSpPr>
          <p:cNvPr id="54" name="Triangle isocèle 53">
            <a:extLst>
              <a:ext uri="{FF2B5EF4-FFF2-40B4-BE49-F238E27FC236}">
                <a16:creationId xmlns:a16="http://schemas.microsoft.com/office/drawing/2014/main" id="{6C9201EF-E695-5BC2-A0F2-3C0E67BA1190}"/>
              </a:ext>
            </a:extLst>
          </p:cNvPr>
          <p:cNvSpPr/>
          <p:nvPr/>
        </p:nvSpPr>
        <p:spPr>
          <a:xfrm rot="5400000">
            <a:off x="7870221" y="5184846"/>
            <a:ext cx="597129" cy="13307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D8FF27F-3408-D96A-84F1-14DA8E5E59F9}"/>
              </a:ext>
            </a:extLst>
          </p:cNvPr>
          <p:cNvSpPr>
            <a:spLocks/>
          </p:cNvSpPr>
          <p:nvPr/>
        </p:nvSpPr>
        <p:spPr>
          <a:xfrm>
            <a:off x="8384951" y="4778216"/>
            <a:ext cx="3425658" cy="9463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3599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Supervision des infrastructures avec des indicateurs énergétiques</a:t>
            </a:r>
          </a:p>
          <a:p>
            <a:pPr marL="180975" marR="0" lvl="1" indent="-180975" algn="just" defTabSz="914400" rtl="0" eaLnBrk="1" fontAlgn="base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464B4B"/>
              </a:buClr>
              <a:buSzPct val="100000"/>
              <a:buFont typeface="Wingdings" pitchFamily="2" charset="2"/>
              <a:buChar char="§"/>
              <a:tabLst>
                <a:tab pos="407988" algn="l"/>
                <a:tab pos="449263" algn="l"/>
              </a:tabLst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Evaluation du bon dimensionnement des infrastructures</a:t>
            </a:r>
          </a:p>
        </p:txBody>
      </p:sp>
    </p:spTree>
    <p:extLst>
      <p:ext uri="{BB962C8B-B14F-4D97-AF65-F5344CB8AC3E}">
        <p14:creationId xmlns:p14="http://schemas.microsoft.com/office/powerpoint/2010/main" val="863600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55B18-B0EE-5112-4749-F5293C217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B3368F3E-D101-15AE-ACC9-0A1175B4C9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300037" y="6417000"/>
            <a:ext cx="900000" cy="27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1C06D9-4617-44B0-8711-1EF1C439A609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464B4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3CD25B-3B34-491E-E846-BAE0DC57C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9" y="421681"/>
            <a:ext cx="11585963" cy="551506"/>
          </a:xfrm>
        </p:spPr>
        <p:txBody>
          <a:bodyPr/>
          <a:lstStyle/>
          <a:p>
            <a:pPr defTabSz="1217054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fr-FR" b="1" dirty="0">
                <a:solidFill>
                  <a:srgbClr val="0A1F8F"/>
                </a:solidFill>
                <a:ea typeface="MS PGothic" panose="020B0600070205080204" pitchFamily="34" charset="-128"/>
              </a:rPr>
              <a:t>La sobriété numérique : </a:t>
            </a:r>
            <a:r>
              <a:rPr lang="fr-FR" dirty="0">
                <a:solidFill>
                  <a:srgbClr val="0A1F8F"/>
                </a:solidFill>
                <a:ea typeface="MS PGothic" panose="020B0600070205080204" pitchFamily="34" charset="-128"/>
              </a:rPr>
              <a:t>composante d’une stratégie numérique globale des établissements sociaux, médico-sociaux et sanitaire</a:t>
            </a:r>
            <a:endParaRPr lang="fr-FR" i="1" dirty="0">
              <a:solidFill>
                <a:srgbClr val="0A1F8F"/>
              </a:solidFill>
              <a:ea typeface="MS PGothic" panose="020B0600070205080204" pitchFamily="34" charset="-128"/>
            </a:endParaRP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E6FCD4B4-9B53-D6FC-ED80-A7911569587A}"/>
              </a:ext>
            </a:extLst>
          </p:cNvPr>
          <p:cNvGrpSpPr/>
          <p:nvPr/>
        </p:nvGrpSpPr>
        <p:grpSpPr>
          <a:xfrm>
            <a:off x="168543" y="1434517"/>
            <a:ext cx="4261403" cy="552633"/>
            <a:chOff x="12694763" y="1876736"/>
            <a:chExt cx="4261403" cy="552633"/>
          </a:xfrm>
        </p:grpSpPr>
        <p:pic>
          <p:nvPicPr>
            <p:cNvPr id="42" name="Picture 27" descr="A grey puzzle pieces on a black background&#10;&#10;Description automatically generated">
              <a:extLst>
                <a:ext uri="{FF2B5EF4-FFF2-40B4-BE49-F238E27FC236}">
                  <a16:creationId xmlns:a16="http://schemas.microsoft.com/office/drawing/2014/main" id="{427650D3-BA58-CF48-24EB-82CFDB2EDC6F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2694763" y="1877862"/>
              <a:ext cx="551507" cy="551507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A09506B-6CDD-1B00-0AF9-4D036920B277}"/>
                </a:ext>
              </a:extLst>
            </p:cNvPr>
            <p:cNvSpPr/>
            <p:nvPr/>
          </p:nvSpPr>
          <p:spPr>
            <a:xfrm>
              <a:off x="13248503" y="1876736"/>
              <a:ext cx="3707663" cy="55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2CE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Stratégie numérique</a:t>
              </a:r>
            </a:p>
          </p:txBody>
        </p:sp>
      </p:grpSp>
      <p:pic>
        <p:nvPicPr>
          <p:cNvPr id="44" name="Picture 28" descr="A black background with arrows and squares&#10;&#10;Description automatically generated">
            <a:extLst>
              <a:ext uri="{FF2B5EF4-FFF2-40B4-BE49-F238E27FC236}">
                <a16:creationId xmlns:a16="http://schemas.microsoft.com/office/drawing/2014/main" id="{6CA90177-A8F4-16E9-56C1-6F5AD4796C1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8543" y="2716229"/>
            <a:ext cx="549750" cy="55150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37344F19-53F3-C5FB-D4D3-B4EDF3909BBF}"/>
              </a:ext>
            </a:extLst>
          </p:cNvPr>
          <p:cNvSpPr/>
          <p:nvPr/>
        </p:nvSpPr>
        <p:spPr>
          <a:xfrm>
            <a:off x="722284" y="2124411"/>
            <a:ext cx="3355851" cy="506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7B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RSE et transformation durable</a:t>
            </a:r>
          </a:p>
        </p:txBody>
      </p:sp>
      <p:pic>
        <p:nvPicPr>
          <p:cNvPr id="49" name="Picture 23" descr="A map with a pin on it&#10;&#10;Description automatically generated">
            <a:extLst>
              <a:ext uri="{FF2B5EF4-FFF2-40B4-BE49-F238E27FC236}">
                <a16:creationId xmlns:a16="http://schemas.microsoft.com/office/drawing/2014/main" id="{478F18FC-D095-D28A-62CD-22DCB309005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68543" y="2102615"/>
            <a:ext cx="551507" cy="54975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C1C64964-F632-47F4-17B9-B06A5CDD4823}"/>
              </a:ext>
            </a:extLst>
          </p:cNvPr>
          <p:cNvSpPr/>
          <p:nvPr/>
        </p:nvSpPr>
        <p:spPr>
          <a:xfrm>
            <a:off x="722283" y="2715982"/>
            <a:ext cx="3707663" cy="55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71C8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Organisation de la fonction SI</a:t>
            </a:r>
          </a:p>
        </p:txBody>
      </p:sp>
      <p:pic>
        <p:nvPicPr>
          <p:cNvPr id="41" name="Picture 26" descr="A black and grey icon with a gear&#10;&#10;Description automatically generated">
            <a:extLst>
              <a:ext uri="{FF2B5EF4-FFF2-40B4-BE49-F238E27FC236}">
                <a16:creationId xmlns:a16="http://schemas.microsoft.com/office/drawing/2014/main" id="{0324F126-A658-02C6-8E63-95DDCE1787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8543" y="4207571"/>
            <a:ext cx="549750" cy="54975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DADB534-7583-8C06-93AC-944513861F44}"/>
              </a:ext>
            </a:extLst>
          </p:cNvPr>
          <p:cNvSpPr/>
          <p:nvPr/>
        </p:nvSpPr>
        <p:spPr>
          <a:xfrm>
            <a:off x="722283" y="3460998"/>
            <a:ext cx="3707663" cy="55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D93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Sécurité des données </a:t>
            </a:r>
          </a:p>
        </p:txBody>
      </p:sp>
      <p:pic>
        <p:nvPicPr>
          <p:cNvPr id="48" name="Picture 23" descr="A black shield with a check mark&#10;&#10;Description automatically generated">
            <a:extLst>
              <a:ext uri="{FF2B5EF4-FFF2-40B4-BE49-F238E27FC236}">
                <a16:creationId xmlns:a16="http://schemas.microsoft.com/office/drawing/2014/main" id="{FF85B1B5-A00E-2B6B-15AD-3E7A8B65272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68543" y="3460365"/>
            <a:ext cx="551506" cy="553267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8F34731-C6B1-31DD-C4DA-4740D30A26E5}"/>
              </a:ext>
            </a:extLst>
          </p:cNvPr>
          <p:cNvSpPr/>
          <p:nvPr/>
        </p:nvSpPr>
        <p:spPr>
          <a:xfrm>
            <a:off x="722283" y="4206446"/>
            <a:ext cx="3707663" cy="55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53DD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Déploiement de projets</a:t>
            </a:r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7EB1F926-5B86-9444-AF3C-5611CFEDB770}"/>
              </a:ext>
            </a:extLst>
          </p:cNvPr>
          <p:cNvGrpSpPr/>
          <p:nvPr/>
        </p:nvGrpSpPr>
        <p:grpSpPr>
          <a:xfrm>
            <a:off x="168543" y="4869485"/>
            <a:ext cx="4261403" cy="552000"/>
            <a:chOff x="12694763" y="5353819"/>
            <a:chExt cx="4261403" cy="552000"/>
          </a:xfrm>
        </p:grpSpPr>
        <p:pic>
          <p:nvPicPr>
            <p:cNvPr id="45" name="Picture 22" descr="A black recycle symbol&#10;&#10;Description automatically generated">
              <a:extLst>
                <a:ext uri="{FF2B5EF4-FFF2-40B4-BE49-F238E27FC236}">
                  <a16:creationId xmlns:a16="http://schemas.microsoft.com/office/drawing/2014/main" id="{C6B319CF-15E7-7B56-B205-89DCC6C5E295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2694763" y="5353819"/>
              <a:ext cx="553269" cy="551508"/>
            </a:xfrm>
            <a:prstGeom prst="rect">
              <a:avLst/>
            </a:pr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5010110-0AEC-C2A0-34BA-2C8BBF867C67}"/>
                </a:ext>
              </a:extLst>
            </p:cNvPr>
            <p:cNvSpPr/>
            <p:nvPr/>
          </p:nvSpPr>
          <p:spPr>
            <a:xfrm>
              <a:off x="13248503" y="5353819"/>
              <a:ext cx="3707663" cy="55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AA7B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Gestion du changement 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D805DC20-6A1E-4891-B509-2A4E19A202ED}"/>
              </a:ext>
            </a:extLst>
          </p:cNvPr>
          <p:cNvGrpSpPr/>
          <p:nvPr/>
        </p:nvGrpSpPr>
        <p:grpSpPr>
          <a:xfrm>
            <a:off x="168543" y="5540411"/>
            <a:ext cx="4261403" cy="552000"/>
            <a:chOff x="12694763" y="6049335"/>
            <a:chExt cx="4261403" cy="552000"/>
          </a:xfrm>
        </p:grpSpPr>
        <p:pic>
          <p:nvPicPr>
            <p:cNvPr id="46" name="Picture 27" descr="A light bulb with rays of light coming out of it&#10;&#10;Description automatically generated">
              <a:extLst>
                <a:ext uri="{FF2B5EF4-FFF2-40B4-BE49-F238E27FC236}">
                  <a16:creationId xmlns:a16="http://schemas.microsoft.com/office/drawing/2014/main" id="{8DA54B9A-D999-0BED-2183-BBD4E065E026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2694763" y="6049335"/>
              <a:ext cx="553269" cy="551508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56F09EB-09DF-90B9-A2F4-C7502ABC7D50}"/>
                </a:ext>
              </a:extLst>
            </p:cNvPr>
            <p:cNvSpPr/>
            <p:nvPr/>
          </p:nvSpPr>
          <p:spPr>
            <a:xfrm>
              <a:off x="13248503" y="6049335"/>
              <a:ext cx="3707663" cy="55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2C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Data, IA et innovation</a:t>
              </a: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4A904460-DC92-EA40-3DE9-5F8157DC38D4}"/>
              </a:ext>
            </a:extLst>
          </p:cNvPr>
          <p:cNvGrpSpPr/>
          <p:nvPr/>
        </p:nvGrpSpPr>
        <p:grpSpPr>
          <a:xfrm>
            <a:off x="3959225" y="1434517"/>
            <a:ext cx="7963898" cy="583093"/>
            <a:chOff x="3959225" y="1756882"/>
            <a:chExt cx="7989298" cy="583093"/>
          </a:xfrm>
        </p:grpSpPr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1681AC7A-7ADE-E16D-8EFF-D79C7B8DF1D0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1756882"/>
              <a:ext cx="0" cy="583093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AE73AC5A-1974-0B7E-14E5-E0571C884E45}"/>
                </a:ext>
              </a:extLst>
            </p:cNvPr>
            <p:cNvSpPr txBox="1"/>
            <p:nvPr/>
          </p:nvSpPr>
          <p:spPr>
            <a:xfrm>
              <a:off x="4078514" y="1873861"/>
              <a:ext cx="7870009" cy="31867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</a:rPr>
                <a:t>Définir une trajectoire numérique claire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</a:rPr>
                <a:t>et alignée avec ses objectifs.</a:t>
              </a:r>
            </a:p>
          </p:txBody>
        </p:sp>
      </p:grp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6FBD49A-27C3-73AE-8758-89DAE17F9A40}"/>
              </a:ext>
            </a:extLst>
          </p:cNvPr>
          <p:cNvCxnSpPr>
            <a:cxnSpLocks/>
          </p:cNvCxnSpPr>
          <p:nvPr/>
        </p:nvCxnSpPr>
        <p:spPr>
          <a:xfrm>
            <a:off x="3959225" y="2127772"/>
            <a:ext cx="0" cy="499437"/>
          </a:xfrm>
          <a:prstGeom prst="lin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5735AE7D-BE12-FDBE-C182-C30DE354C55E}"/>
              </a:ext>
            </a:extLst>
          </p:cNvPr>
          <p:cNvGrpSpPr/>
          <p:nvPr/>
        </p:nvGrpSpPr>
        <p:grpSpPr>
          <a:xfrm>
            <a:off x="3959225" y="2810713"/>
            <a:ext cx="7963898" cy="396000"/>
            <a:chOff x="3959225" y="3190828"/>
            <a:chExt cx="7989298" cy="396000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465B7031-9F8F-5C91-554B-72EA8E700697}"/>
                </a:ext>
              </a:extLst>
            </p:cNvPr>
            <p:cNvSpPr txBox="1"/>
            <p:nvPr/>
          </p:nvSpPr>
          <p:spPr>
            <a:xfrm>
              <a:off x="4078514" y="3216241"/>
              <a:ext cx="7870009" cy="31867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" algn="l"/>
                </a:tabLst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</a:rPr>
                <a:t>Organiser la fonction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</a:rPr>
                <a:t>SI au service de cette stratégie (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Arial" panose="020B0604020202020204" pitchFamily="34" charset="0"/>
                </a:rPr>
                <a:t>autonome, mutualisée ou externalisée).</a:t>
              </a:r>
            </a:p>
          </p:txBody>
        </p:sp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C5E684D5-A1D5-1C3E-AE7D-2394ED4CACD7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3190828"/>
              <a:ext cx="0" cy="39600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82BA7B89-AE85-35E5-9B23-FCF340DF17BF}"/>
              </a:ext>
            </a:extLst>
          </p:cNvPr>
          <p:cNvGrpSpPr/>
          <p:nvPr/>
        </p:nvGrpSpPr>
        <p:grpSpPr>
          <a:xfrm>
            <a:off x="3959225" y="3453780"/>
            <a:ext cx="7963898" cy="566437"/>
            <a:chOff x="3959225" y="3816642"/>
            <a:chExt cx="7989298" cy="566437"/>
          </a:xfrm>
        </p:grpSpPr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4B2ED0C1-3AFE-9AFF-250A-C795D5FCE7AD}"/>
                </a:ext>
              </a:extLst>
            </p:cNvPr>
            <p:cNvSpPr txBox="1"/>
            <p:nvPr/>
          </p:nvSpPr>
          <p:spPr>
            <a:xfrm>
              <a:off x="4078514" y="3816642"/>
              <a:ext cx="7870009" cy="56643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" algn="l"/>
                </a:tabLst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Mettre en place des mesures de sécurité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robustes, conformes à la réglementation, pour gérer les risques et soutenir sa stratégie.</a:t>
              </a:r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79136461-1392-7B54-A697-47D27D966FBA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3905670"/>
              <a:ext cx="0" cy="432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6A14B4AE-9458-C4BE-B295-4F416714CD0A}"/>
              </a:ext>
            </a:extLst>
          </p:cNvPr>
          <p:cNvGrpSpPr/>
          <p:nvPr/>
        </p:nvGrpSpPr>
        <p:grpSpPr>
          <a:xfrm>
            <a:off x="3959225" y="4173894"/>
            <a:ext cx="7963898" cy="648000"/>
            <a:chOff x="3959225" y="4515589"/>
            <a:chExt cx="7989298" cy="648000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613A0280-8393-F9A3-9B81-06CFEB0279DA}"/>
                </a:ext>
              </a:extLst>
            </p:cNvPr>
            <p:cNvSpPr txBox="1"/>
            <p:nvPr/>
          </p:nvSpPr>
          <p:spPr>
            <a:xfrm>
              <a:off x="4078514" y="4664803"/>
              <a:ext cx="7870009" cy="31867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" algn="l"/>
                </a:tabLst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Déployer ses projets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en veillant à la bonne adoption des nouveaux usages.</a:t>
              </a:r>
            </a:p>
          </p:txBody>
        </p: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0C3A0081-B506-C551-2A20-F7AD3227A11A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4515589"/>
              <a:ext cx="0" cy="648000"/>
            </a:xfrm>
            <a:prstGeom prst="line">
              <a:avLst/>
            </a:prstGeom>
            <a:ln w="38100">
              <a:solidFill>
                <a:srgbClr val="353D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D6DB226E-9ADE-A0DD-6A4A-5B46DBEC67D2}"/>
              </a:ext>
            </a:extLst>
          </p:cNvPr>
          <p:cNvGrpSpPr/>
          <p:nvPr/>
        </p:nvGrpSpPr>
        <p:grpSpPr>
          <a:xfrm>
            <a:off x="3959225" y="5010707"/>
            <a:ext cx="7963898" cy="396000"/>
            <a:chOff x="3959225" y="5254634"/>
            <a:chExt cx="7989298" cy="396000"/>
          </a:xfrm>
        </p:grpSpPr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7728A1D4-8C60-2489-E04D-0CB3B10CF124}"/>
                </a:ext>
              </a:extLst>
            </p:cNvPr>
            <p:cNvSpPr txBox="1"/>
            <p:nvPr/>
          </p:nvSpPr>
          <p:spPr>
            <a:xfrm>
              <a:off x="4078514" y="5282902"/>
              <a:ext cx="7870009" cy="31867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" algn="l"/>
                </a:tabLst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Assurer une 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transformation fluide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et gérer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les résistances.</a:t>
              </a:r>
            </a:p>
          </p:txBody>
        </p: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F2D55DBA-ABDF-8F64-F9C6-A4331AEC7CFD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5254634"/>
              <a:ext cx="0" cy="3960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92F37833-1D02-C5DE-9A47-691457697B4D}"/>
              </a:ext>
            </a:extLst>
          </p:cNvPr>
          <p:cNvGrpSpPr/>
          <p:nvPr/>
        </p:nvGrpSpPr>
        <p:grpSpPr>
          <a:xfrm>
            <a:off x="3959225" y="5624199"/>
            <a:ext cx="7963898" cy="396000"/>
            <a:chOff x="3959225" y="5868126"/>
            <a:chExt cx="7989298" cy="396000"/>
          </a:xfrm>
        </p:grpSpPr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F03C698-E905-8557-3CC9-12082E782BCC}"/>
                </a:ext>
              </a:extLst>
            </p:cNvPr>
            <p:cNvSpPr txBox="1"/>
            <p:nvPr/>
          </p:nvSpPr>
          <p:spPr>
            <a:xfrm>
              <a:off x="4078514" y="5901001"/>
              <a:ext cx="7870009" cy="318677"/>
            </a:xfrm>
            <a:prstGeom prst="rect">
              <a:avLst/>
            </a:prstGeom>
            <a:noFill/>
          </p:spPr>
          <p:txBody>
            <a:bodyPr wrap="square" lIns="0" rIns="0" anchor="ctr" anchorCtr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Identifier les opportunités technologiques (IA, data…),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64B4B"/>
                  </a:solidFill>
                  <a:effectLst/>
                  <a:uLnTx/>
                  <a:uFillTx/>
                  <a:latin typeface="Arial"/>
                  <a:ea typeface="Calibri" panose="020F0502020204030204" pitchFamily="34" charset="0"/>
                  <a:cs typeface="Calibri" panose="020F0502020204030204" pitchFamily="34" charset="0"/>
                </a:rPr>
                <a:t>en gardant un cap stratégique clair.</a:t>
              </a:r>
              <a:endPara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0" name="Connecteur droit 79">
              <a:extLst>
                <a:ext uri="{FF2B5EF4-FFF2-40B4-BE49-F238E27FC236}">
                  <a16:creationId xmlns:a16="http://schemas.microsoft.com/office/drawing/2014/main" id="{BA10F301-10D8-4849-6747-8FB490E058D3}"/>
                </a:ext>
              </a:extLst>
            </p:cNvPr>
            <p:cNvCxnSpPr>
              <a:cxnSpLocks/>
            </p:cNvCxnSpPr>
            <p:nvPr/>
          </p:nvCxnSpPr>
          <p:spPr>
            <a:xfrm>
              <a:off x="3959225" y="5868126"/>
              <a:ext cx="0" cy="39600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85E65EF1-C1AC-0A49-A869-9506C93699A3}"/>
              </a:ext>
            </a:extLst>
          </p:cNvPr>
          <p:cNvSpPr txBox="1"/>
          <p:nvPr/>
        </p:nvSpPr>
        <p:spPr>
          <a:xfrm>
            <a:off x="4078135" y="2124411"/>
            <a:ext cx="7945322" cy="506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</a:rPr>
              <a:t>Penser cette stratégie numérique dans une dynamique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</a:rPr>
              <a:t>sobriété numérique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64B4B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892675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AD2B363-EC5C-C3FB-8B53-4023C19FC2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Charlotte PETRE</a:t>
            </a:r>
          </a:p>
          <a:p>
            <a:pPr lvl="1"/>
            <a:r>
              <a:rPr lang="en-GB" dirty="0"/>
              <a:t>Senior Manager</a:t>
            </a:r>
          </a:p>
          <a:p>
            <a:pPr lvl="1"/>
            <a:r>
              <a:rPr lang="en-GB" dirty="0"/>
              <a:t>Tel: +</a:t>
            </a:r>
            <a:r>
              <a:rPr lang="fr-FR" dirty="0"/>
              <a:t>33 6 69 00 21 15 </a:t>
            </a:r>
          </a:p>
          <a:p>
            <a:pPr lvl="1"/>
            <a:r>
              <a:rPr lang="fr-FR" dirty="0"/>
              <a:t>E</a:t>
            </a:r>
            <a:r>
              <a:rPr lang="en-GB" dirty="0"/>
              <a:t>mail : charlotte.petre@forvismazars.com</a:t>
            </a:r>
          </a:p>
          <a:p>
            <a:pPr lvl="1"/>
            <a:endParaRPr lang="en-GB" dirty="0"/>
          </a:p>
          <a:p>
            <a:r>
              <a:rPr lang="en-GB" dirty="0"/>
              <a:t>Clément NICAISE</a:t>
            </a:r>
          </a:p>
          <a:p>
            <a:pPr lvl="1"/>
            <a:r>
              <a:rPr lang="en-GB" dirty="0"/>
              <a:t>Senior manager</a:t>
            </a:r>
          </a:p>
          <a:p>
            <a:pPr lvl="1"/>
            <a:r>
              <a:rPr lang="en-GB" dirty="0"/>
              <a:t>Tel: +33 7 61 42 02 58</a:t>
            </a:r>
          </a:p>
          <a:p>
            <a:pPr lvl="1"/>
            <a:r>
              <a:rPr lang="en-GB" dirty="0"/>
              <a:t>Email : clement.nicaise@forvismazars.com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279823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691972" y="1911400"/>
            <a:ext cx="7281333" cy="1517600"/>
          </a:xfrm>
        </p:spPr>
        <p:txBody>
          <a:bodyPr anchor="ctr"/>
          <a:lstStyle/>
          <a:p>
            <a:pPr algn="ctr"/>
            <a:r>
              <a:rPr lang="fr-FR" sz="4000" b="1" dirty="0"/>
              <a:t>Merci pour votre participation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6670421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253,150.73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7331,150.2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253,150.2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253,150.73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7331,150.2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7331,150.2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ET_SIZE_ON_INSERT" val="150.7331,150.7331"/>
</p:tagLst>
</file>

<file path=ppt/theme/theme1.xml><?xml version="1.0" encoding="utf-8"?>
<a:theme xmlns:a="http://schemas.openxmlformats.org/drawingml/2006/main" name="Thème Office">
  <a:themeElements>
    <a:clrScheme name="Nexe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F6062"/>
      </a:accent1>
      <a:accent2>
        <a:srgbClr val="81A996"/>
      </a:accent2>
      <a:accent3>
        <a:srgbClr val="AF8DBC"/>
      </a:accent3>
      <a:accent4>
        <a:srgbClr val="F39800"/>
      </a:accent4>
      <a:accent5>
        <a:srgbClr val="40B9D4"/>
      </a:accent5>
      <a:accent6>
        <a:srgbClr val="323F5D"/>
      </a:accent6>
      <a:hlink>
        <a:srgbClr val="B83288"/>
      </a:hlink>
      <a:folHlink>
        <a:srgbClr val="C1D784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62DDCE2-2620-44BD-A81F-E309313CC306}" vid="{21220512-351B-4F83-8797-6EC631CF62CE}"/>
    </a:ext>
  </a:extLst>
</a:theme>
</file>

<file path=ppt/theme/theme2.xml><?xml version="1.0" encoding="utf-8"?>
<a:theme xmlns:a="http://schemas.openxmlformats.org/drawingml/2006/main" name="1_Thème Office">
  <a:themeElements>
    <a:clrScheme name="Personnalisé 1">
      <a:dk1>
        <a:srgbClr val="464B4B"/>
      </a:dk1>
      <a:lt1>
        <a:srgbClr val="FFFFFF"/>
      </a:lt1>
      <a:dk2>
        <a:srgbClr val="0072CE"/>
      </a:dk2>
      <a:lt2>
        <a:srgbClr val="F4F4F4"/>
      </a:lt2>
      <a:accent1>
        <a:srgbClr val="0072CE"/>
      </a:accent1>
      <a:accent2>
        <a:srgbClr val="4AA7B7"/>
      </a:accent2>
      <a:accent3>
        <a:srgbClr val="171C8F"/>
      </a:accent3>
      <a:accent4>
        <a:srgbClr val="27B093"/>
      </a:accent4>
      <a:accent5>
        <a:srgbClr val="B1B3B3"/>
      </a:accent5>
      <a:accent6>
        <a:srgbClr val="5D93CD"/>
      </a:accent6>
      <a:hlink>
        <a:srgbClr val="5D93CD"/>
      </a:hlink>
      <a:folHlink>
        <a:srgbClr val="84ADD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owerpoint - Forvis Mazars.pptx" id="{3041CA45-9F31-4A1B-936F-1E429840539B}" vid="{6018DD34-232D-4FCD-B70E-82117E64D6A8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257AA6B9A0DB4D89AB9E643E0135ED" ma:contentTypeVersion="15" ma:contentTypeDescription="Crée un document." ma:contentTypeScope="" ma:versionID="cda87ce51a3173c22bfef5c45de7ac7a">
  <xsd:schema xmlns:xsd="http://www.w3.org/2001/XMLSchema" xmlns:xs="http://www.w3.org/2001/XMLSchema" xmlns:p="http://schemas.microsoft.com/office/2006/metadata/properties" xmlns:ns2="34c72a7b-408c-470e-9a6a-afcc371fe9cc" xmlns:ns3="fb37a109-8a1f-4a73-aef9-53005ee3603d" targetNamespace="http://schemas.microsoft.com/office/2006/metadata/properties" ma:root="true" ma:fieldsID="c47f6384b23b4f34efbd911a52fd8b6b" ns2:_="" ns3:_="">
    <xsd:import namespace="34c72a7b-408c-470e-9a6a-afcc371fe9cc"/>
    <xsd:import namespace="fb37a109-8a1f-4a73-aef9-53005ee360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c72a7b-408c-470e-9a6a-afcc371fe9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2c570c10-691d-4d1a-985c-819a7262a5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7a109-8a1f-4a73-aef9-53005ee3603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95c0fd2-dd7a-4e4c-ab2f-67fa1468e675}" ma:internalName="TaxCatchAll" ma:showField="CatchAllData" ma:web="fb37a109-8a1f-4a73-aef9-53005ee360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37a109-8a1f-4a73-aef9-53005ee3603d" xsi:nil="true"/>
    <lcf76f155ced4ddcb4097134ff3c332f xmlns="34c72a7b-408c-470e-9a6a-afcc371fe9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672B61-0489-462F-B995-433B25ACB1B5}"/>
</file>

<file path=customXml/itemProps2.xml><?xml version="1.0" encoding="utf-8"?>
<ds:datastoreItem xmlns:ds="http://schemas.openxmlformats.org/officeDocument/2006/customXml" ds:itemID="{BD377FAE-B1A5-48F6-AD30-DF4C614BFD2F}"/>
</file>

<file path=customXml/itemProps3.xml><?xml version="1.0" encoding="utf-8"?>
<ds:datastoreItem xmlns:ds="http://schemas.openxmlformats.org/officeDocument/2006/customXml" ds:itemID="{05B09488-0418-4127-88C4-9012E8B9DA57}"/>
</file>

<file path=docProps/app.xml><?xml version="1.0" encoding="utf-8"?>
<Properties xmlns="http://schemas.openxmlformats.org/officeDocument/2006/extended-properties" xmlns:vt="http://schemas.openxmlformats.org/officeDocument/2006/docPropsVTypes">
  <Template>Nexem-modèle PPT19.9</Template>
  <TotalTime>4183</TotalTime>
  <Words>2025</Words>
  <Application>Microsoft Office PowerPoint</Application>
  <PresentationFormat>Grand écran</PresentationFormat>
  <Paragraphs>264</Paragraphs>
  <Slides>31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31</vt:i4>
      </vt:variant>
    </vt:vector>
  </HeadingPairs>
  <TitlesOfParts>
    <vt:vector size="44" baseType="lpstr">
      <vt:lpstr>MS PGothic</vt:lpstr>
      <vt:lpstr>Aptos</vt:lpstr>
      <vt:lpstr>Arial</vt:lpstr>
      <vt:lpstr>Calibri</vt:lpstr>
      <vt:lpstr>Calibri Light</vt:lpstr>
      <vt:lpstr>Gill Sans MT</vt:lpstr>
      <vt:lpstr>Gill Sans Nova</vt:lpstr>
      <vt:lpstr>Gill Sans Nova Inline Regular</vt:lpstr>
      <vt:lpstr>Poppins</vt:lpstr>
      <vt:lpstr>Wingdings</vt:lpstr>
      <vt:lpstr>Thème Office</vt:lpstr>
      <vt:lpstr>1_Thème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Webinaire Nexem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sobriété numérique : composante d’une stratégie numérique globale des établissements sociaux, médico-sociaux et sanitaire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Frederique DELAFOLIE</dc:creator>
  <cp:lastModifiedBy>Anne-Cécile FOURRAGE</cp:lastModifiedBy>
  <cp:revision>95</cp:revision>
  <cp:lastPrinted>2024-12-09T16:36:33Z</cp:lastPrinted>
  <dcterms:created xsi:type="dcterms:W3CDTF">2024-09-09T08:19:36Z</dcterms:created>
  <dcterms:modified xsi:type="dcterms:W3CDTF">2026-01-21T16:41:14Z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0x01010015257AA6B9A0DB4D89AB9E643E0135ED</vt:lpwstr>
  </property>
</Properties>
</file>