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slideLayouts/slideLayout12.xml" ContentType="application/vnd.openxmlformats-officedocument.presentationml.slideLayout+xml"/>
  <Override PartName="/ppt/theme/theme9.xml" ContentType="application/vnd.openxmlformats-officedocument.theme+xml"/>
  <Override PartName="/ppt/slideLayouts/slideLayout13.xml" ContentType="application/vnd.openxmlformats-officedocument.presentationml.slideLayout+xml"/>
  <Override PartName="/ppt/theme/theme10.xml" ContentType="application/vnd.openxmlformats-officedocument.theme+xml"/>
  <Override PartName="/ppt/slideLayouts/slideLayout14.xml" ContentType="application/vnd.openxmlformats-officedocument.presentationml.slideLayout+xml"/>
  <Override PartName="/ppt/theme/theme11.xml" ContentType="application/vnd.openxmlformats-officedocument.theme+xml"/>
  <Override PartName="/ppt/slideLayouts/slideLayout15.xml" ContentType="application/vnd.openxmlformats-officedocument.presentationml.slideLayout+xml"/>
  <Override PartName="/ppt/theme/theme12.xml" ContentType="application/vnd.openxmlformats-officedocument.theme+xml"/>
  <Override PartName="/ppt/slideLayouts/slideLayout16.xml" ContentType="application/vnd.openxmlformats-officedocument.presentationml.slideLayout+xml"/>
  <Override PartName="/ppt/theme/theme1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1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6.xml" ContentType="application/vnd.openxmlformats-officedocument.theme+xml"/>
  <Override PartName="/ppt/slideLayouts/slideLayout23.xml" ContentType="application/vnd.openxmlformats-officedocument.presentationml.slideLayout+xml"/>
  <Override PartName="/ppt/theme/theme17.xml" ContentType="application/vnd.openxmlformats-officedocument.theme+xml"/>
  <Override PartName="/ppt/slideLayouts/slideLayout24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93" r:id="rId2"/>
    <p:sldMasterId id="2147483668" r:id="rId3"/>
    <p:sldMasterId id="2147483670" r:id="rId4"/>
    <p:sldMasterId id="2147483730" r:id="rId5"/>
    <p:sldMasterId id="2147483719" r:id="rId6"/>
    <p:sldMasterId id="2147483725" r:id="rId7"/>
    <p:sldMasterId id="2147483736" r:id="rId8"/>
    <p:sldMasterId id="2147483721" r:id="rId9"/>
    <p:sldMasterId id="2147483712" r:id="rId10"/>
    <p:sldMasterId id="2147483732" r:id="rId11"/>
    <p:sldMasterId id="2147483727" r:id="rId12"/>
    <p:sldMasterId id="2147483674" r:id="rId13"/>
    <p:sldMasterId id="2147483676" r:id="rId14"/>
    <p:sldMasterId id="2147483743" r:id="rId15"/>
    <p:sldMasterId id="2147483746" r:id="rId16"/>
    <p:sldMasterId id="2147483749" r:id="rId17"/>
    <p:sldMasterId id="2147483751" r:id="rId18"/>
  </p:sldMasterIdLst>
  <p:notesMasterIdLst>
    <p:notesMasterId r:id="rId30"/>
  </p:notesMasterIdLst>
  <p:handoutMasterIdLst>
    <p:handoutMasterId r:id="rId31"/>
  </p:handoutMasterIdLst>
  <p:sldIdLst>
    <p:sldId id="256" r:id="rId19"/>
    <p:sldId id="296" r:id="rId20"/>
    <p:sldId id="271" r:id="rId21"/>
    <p:sldId id="297" r:id="rId22"/>
    <p:sldId id="298" r:id="rId23"/>
    <p:sldId id="280" r:id="rId24"/>
    <p:sldId id="289" r:id="rId25"/>
    <p:sldId id="282" r:id="rId26"/>
    <p:sldId id="290" r:id="rId27"/>
    <p:sldId id="291" r:id="rId28"/>
    <p:sldId id="299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693"/>
    <a:srgbClr val="A3AA0E"/>
    <a:srgbClr val="4B58B5"/>
    <a:srgbClr val="E54334"/>
    <a:srgbClr val="6570BF"/>
    <a:srgbClr val="F8F9DB"/>
    <a:srgbClr val="C8D223"/>
    <a:srgbClr val="6DA0A7"/>
    <a:srgbClr val="C3D8DB"/>
    <a:srgbClr val="6A9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7" autoAdjust="0"/>
    <p:restoredTop sz="94660"/>
  </p:normalViewPr>
  <p:slideViewPr>
    <p:cSldViewPr showGuides="1">
      <p:cViewPr>
        <p:scale>
          <a:sx n="78" d="100"/>
          <a:sy n="78" d="100"/>
        </p:scale>
        <p:origin x="-9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61617-B106-4819-B10C-26985E97A133}" type="datetimeFigureOut">
              <a:rPr lang="fr-FR" smtClean="0"/>
              <a:t>03/12/2018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22D66-0BD4-4E78-80BA-7555703A44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1798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CEFC5-9A4C-482A-B1EC-3EAF8E14D7F4}" type="datetimeFigureOut">
              <a:rPr lang="fr-FR" smtClean="0"/>
              <a:t>03/12/2018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3AFAB-3E6E-4EDC-8A6A-951EF2BE63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2567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925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925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Titre Principal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/>
          <p:cNvCxnSpPr/>
          <p:nvPr userDrawn="1"/>
        </p:nvCxnSpPr>
        <p:spPr>
          <a:xfrm>
            <a:off x="6192472" y="800704"/>
            <a:ext cx="2628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6192472" y="1484784"/>
            <a:ext cx="2628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96"/>
          <a:stretch/>
        </p:blipFill>
        <p:spPr bwMode="auto">
          <a:xfrm>
            <a:off x="7697144" y="4150768"/>
            <a:ext cx="1447048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249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7367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566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2611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334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9535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2557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06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3716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12160" y="0"/>
            <a:ext cx="3131840" cy="6858000"/>
          </a:xfrm>
          <a:prstGeom prst="rect">
            <a:avLst/>
          </a:prstGeom>
          <a:solidFill>
            <a:srgbClr val="DD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8472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529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06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0107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12160" y="0"/>
            <a:ext cx="3131840" cy="6858000"/>
          </a:xfrm>
          <a:prstGeom prst="rect">
            <a:avLst/>
          </a:prstGeom>
          <a:solidFill>
            <a:srgbClr val="DD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8472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34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06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0580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Page_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9276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12160" y="0"/>
            <a:ext cx="3131840" cy="6858000"/>
          </a:xfrm>
          <a:prstGeom prst="rect">
            <a:avLst/>
          </a:prstGeom>
          <a:solidFill>
            <a:srgbClr val="F8F9DB"/>
          </a:solidFill>
          <a:ln>
            <a:solidFill>
              <a:srgbClr val="F8F9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8472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3C4693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190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Titre Principal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/>
          <p:cNvCxnSpPr/>
          <p:nvPr userDrawn="1"/>
        </p:nvCxnSpPr>
        <p:spPr>
          <a:xfrm>
            <a:off x="6192472" y="800704"/>
            <a:ext cx="2628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6192472" y="1484784"/>
            <a:ext cx="2628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96"/>
          <a:stretch/>
        </p:blipFill>
        <p:spPr bwMode="auto">
          <a:xfrm>
            <a:off x="7697144" y="4150768"/>
            <a:ext cx="1447048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04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Page_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 userDrawn="1"/>
        </p:nvCxnSpPr>
        <p:spPr>
          <a:xfrm>
            <a:off x="5508104" y="5157192"/>
            <a:ext cx="2448272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 userDrawn="1"/>
        </p:nvCxnSpPr>
        <p:spPr>
          <a:xfrm>
            <a:off x="5508104" y="5589240"/>
            <a:ext cx="2448272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019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54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334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00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 userDrawn="1"/>
        </p:nvCxnSpPr>
        <p:spPr>
          <a:xfrm>
            <a:off x="5508104" y="5157192"/>
            <a:ext cx="2448272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 userDrawn="1"/>
        </p:nvCxnSpPr>
        <p:spPr>
          <a:xfrm>
            <a:off x="5508104" y="5589240"/>
            <a:ext cx="2448272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97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78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089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334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6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5974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478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6570BF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006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1 lig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550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587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Diapo_Texte_Titre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09384" y="433472"/>
            <a:ext cx="611088" cy="30963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71EA4696-CE7E-4B16-ADD7-937198B6ED5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6516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3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5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6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theme" Target="../theme/theme1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theme" Target="../theme/theme1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theme" Target="../theme/theme1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3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1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 userDrawn="1"/>
        </p:nvSpPr>
        <p:spPr>
          <a:xfrm>
            <a:off x="323528" y="325456"/>
            <a:ext cx="8496944" cy="6192688"/>
          </a:xfrm>
          <a:prstGeom prst="rect">
            <a:avLst/>
          </a:prstGeom>
          <a:solidFill>
            <a:srgbClr val="C3D8DB"/>
          </a:solidFill>
          <a:ln>
            <a:solidFill>
              <a:srgbClr val="C3D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 userDrawn="1"/>
        </p:nvSpPr>
        <p:spPr>
          <a:xfrm>
            <a:off x="1043608" y="-7200"/>
            <a:ext cx="1512000" cy="6858000"/>
          </a:xfrm>
          <a:prstGeom prst="rect">
            <a:avLst/>
          </a:prstGeom>
          <a:solidFill>
            <a:srgbClr val="C8D223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98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>
            <a:spLocks/>
          </p:cNvSpPr>
          <p:nvPr userDrawn="1"/>
        </p:nvSpPr>
        <p:spPr>
          <a:xfrm>
            <a:off x="323528" y="332656"/>
            <a:ext cx="8496944" cy="720080"/>
          </a:xfrm>
          <a:prstGeom prst="rect">
            <a:avLst/>
          </a:prstGeom>
          <a:solidFill>
            <a:srgbClr val="84C6CC"/>
          </a:solidFill>
          <a:ln>
            <a:solidFill>
              <a:srgbClr val="84C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94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>
            <a:off x="323528" y="743104"/>
            <a:ext cx="7560840" cy="0"/>
          </a:xfrm>
          <a:prstGeom prst="line">
            <a:avLst/>
          </a:prstGeom>
          <a:ln w="12700">
            <a:solidFill>
              <a:srgbClr val="84C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5860" y="739966"/>
            <a:ext cx="435348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36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Connecteur droit 17"/>
          <p:cNvCxnSpPr/>
          <p:nvPr userDrawn="1"/>
        </p:nvCxnSpPr>
        <p:spPr>
          <a:xfrm>
            <a:off x="323528" y="764704"/>
            <a:ext cx="756084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 userDrawn="1"/>
        </p:nvCxnSpPr>
        <p:spPr>
          <a:xfrm>
            <a:off x="316336" y="801049"/>
            <a:ext cx="648072" cy="0"/>
          </a:xfrm>
          <a:prstGeom prst="line">
            <a:avLst/>
          </a:prstGeom>
          <a:ln w="762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Connecteur droit 18"/>
          <p:cNvCxnSpPr/>
          <p:nvPr userDrawn="1"/>
        </p:nvCxnSpPr>
        <p:spPr>
          <a:xfrm>
            <a:off x="316336" y="801049"/>
            <a:ext cx="648072" cy="0"/>
          </a:xfrm>
          <a:prstGeom prst="line">
            <a:avLst/>
          </a:prstGeom>
          <a:ln w="762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V="1">
            <a:off x="323528" y="757734"/>
            <a:ext cx="5328592" cy="697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85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Connecteur droit 9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90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0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Connecteur droit 9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5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 userDrawn="1"/>
        </p:nvSpPr>
        <p:spPr>
          <a:xfrm>
            <a:off x="323528" y="325456"/>
            <a:ext cx="8496944" cy="6192688"/>
          </a:xfrm>
          <a:prstGeom prst="rect">
            <a:avLst/>
          </a:prstGeom>
          <a:solidFill>
            <a:srgbClr val="C3D8DB"/>
          </a:solidFill>
          <a:ln>
            <a:solidFill>
              <a:srgbClr val="C3D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77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 userDrawn="1"/>
        </p:nvSpPr>
        <p:spPr>
          <a:xfrm>
            <a:off x="323528" y="332656"/>
            <a:ext cx="8496944" cy="540000"/>
          </a:xfrm>
          <a:prstGeom prst="rect">
            <a:avLst/>
          </a:prstGeom>
          <a:solidFill>
            <a:srgbClr val="C3D8DB"/>
          </a:solidFill>
          <a:ln>
            <a:solidFill>
              <a:srgbClr val="C3D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</a:pPr>
            <a:r>
              <a:rPr lang="fr-FR" sz="600" b="1" i="1" dirty="0">
                <a:solidFill>
                  <a:srgbClr val="3C4693"/>
                </a:solidFill>
              </a:rPr>
              <a:t>ARS Auvergne-</a:t>
            </a:r>
            <a:br>
              <a:rPr lang="fr-FR" sz="600" b="1" i="1" dirty="0">
                <a:solidFill>
                  <a:srgbClr val="3C4693"/>
                </a:solidFill>
              </a:rPr>
            </a:br>
            <a:r>
              <a:rPr lang="fr-FR" sz="600" b="1" i="1" dirty="0">
                <a:solidFill>
                  <a:srgbClr val="3C4693"/>
                </a:solidFill>
              </a:rPr>
              <a:t>Rhône-Alpes </a:t>
            </a:r>
            <a:endParaRPr lang="fr-FR" sz="600" i="1" dirty="0">
              <a:solidFill>
                <a:srgbClr val="3C4693"/>
              </a:solidFill>
            </a:endParaRPr>
          </a:p>
          <a:p>
            <a:pPr>
              <a:lnSpc>
                <a:spcPts val="700"/>
              </a:lnSpc>
            </a:pPr>
            <a:r>
              <a:rPr lang="fr-FR" sz="600" i="1" dirty="0">
                <a:solidFill>
                  <a:srgbClr val="3C4693"/>
                </a:solidFill>
              </a:rPr>
              <a:t>04 72 34 74 00</a:t>
            </a: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86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>
            <a:spLocks/>
          </p:cNvSpPr>
          <p:nvPr userDrawn="1"/>
        </p:nvSpPr>
        <p:spPr>
          <a:xfrm>
            <a:off x="323528" y="332656"/>
            <a:ext cx="8496944" cy="720080"/>
          </a:xfrm>
          <a:prstGeom prst="rect">
            <a:avLst/>
          </a:prstGeom>
          <a:solidFill>
            <a:srgbClr val="C3D8DB"/>
          </a:solidFill>
          <a:ln>
            <a:solidFill>
              <a:srgbClr val="C3D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</a:pPr>
            <a:r>
              <a:rPr lang="fr-FR" sz="600" b="1" i="1" dirty="0">
                <a:solidFill>
                  <a:srgbClr val="3C4693"/>
                </a:solidFill>
              </a:rPr>
              <a:t>ARS Auvergne-</a:t>
            </a:r>
            <a:br>
              <a:rPr lang="fr-FR" sz="600" b="1" i="1" dirty="0">
                <a:solidFill>
                  <a:srgbClr val="3C4693"/>
                </a:solidFill>
              </a:rPr>
            </a:br>
            <a:r>
              <a:rPr lang="fr-FR" sz="600" b="1" i="1" dirty="0">
                <a:solidFill>
                  <a:srgbClr val="3C4693"/>
                </a:solidFill>
              </a:rPr>
              <a:t>Rhône-Alpes </a:t>
            </a:r>
            <a:endParaRPr lang="fr-FR" sz="600" i="1" dirty="0">
              <a:solidFill>
                <a:srgbClr val="3C4693"/>
              </a:solidFill>
            </a:endParaRPr>
          </a:p>
          <a:p>
            <a:pPr>
              <a:lnSpc>
                <a:spcPts val="700"/>
              </a:lnSpc>
            </a:pPr>
            <a:r>
              <a:rPr lang="fr-FR" sz="600" i="1" dirty="0">
                <a:solidFill>
                  <a:srgbClr val="3C4693"/>
                </a:solidFill>
              </a:rPr>
              <a:t>04 72 34 74 00</a:t>
            </a: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96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/>
          </p:cNvSpPr>
          <p:nvPr userDrawn="1"/>
        </p:nvSpPr>
        <p:spPr>
          <a:xfrm>
            <a:off x="-15596" y="0"/>
            <a:ext cx="9159595" cy="6858000"/>
          </a:xfrm>
          <a:prstGeom prst="rect">
            <a:avLst/>
          </a:prstGeom>
          <a:solidFill>
            <a:srgbClr val="C3D8DB"/>
          </a:solidFill>
          <a:ln>
            <a:solidFill>
              <a:srgbClr val="C3D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>
            <a:spLocks/>
          </p:cNvSpPr>
          <p:nvPr userDrawn="1"/>
        </p:nvSpPr>
        <p:spPr>
          <a:xfrm>
            <a:off x="315729" y="332656"/>
            <a:ext cx="8496944" cy="6192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29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 userDrawn="1"/>
        </p:nvSpPr>
        <p:spPr>
          <a:xfrm>
            <a:off x="330268" y="324000"/>
            <a:ext cx="8490204" cy="540000"/>
          </a:xfrm>
          <a:prstGeom prst="rect">
            <a:avLst/>
          </a:prstGeom>
          <a:solidFill>
            <a:srgbClr val="C8D223"/>
          </a:solidFill>
          <a:ln>
            <a:solidFill>
              <a:srgbClr val="C8D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27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>
            <a:spLocks/>
          </p:cNvSpPr>
          <p:nvPr userDrawn="1"/>
        </p:nvSpPr>
        <p:spPr>
          <a:xfrm>
            <a:off x="323528" y="332656"/>
            <a:ext cx="8496944" cy="720080"/>
          </a:xfrm>
          <a:prstGeom prst="rect">
            <a:avLst/>
          </a:prstGeom>
          <a:solidFill>
            <a:srgbClr val="C8D223"/>
          </a:solidFill>
          <a:ln>
            <a:solidFill>
              <a:srgbClr val="C8D2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53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73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323528" y="743104"/>
            <a:ext cx="7560840" cy="0"/>
          </a:xfrm>
          <a:prstGeom prst="line">
            <a:avLst/>
          </a:prstGeom>
          <a:ln w="12700">
            <a:solidFill>
              <a:srgbClr val="C8D2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6999" y="743104"/>
            <a:ext cx="426977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37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 userDrawn="1"/>
        </p:nvSpPr>
        <p:spPr>
          <a:xfrm>
            <a:off x="323528" y="332656"/>
            <a:ext cx="8496944" cy="540000"/>
          </a:xfrm>
          <a:prstGeom prst="rect">
            <a:avLst/>
          </a:prstGeom>
          <a:solidFill>
            <a:srgbClr val="6570BF"/>
          </a:solidFill>
          <a:ln>
            <a:solidFill>
              <a:srgbClr val="6570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3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>
            <a:spLocks/>
          </p:cNvSpPr>
          <p:nvPr userDrawn="1"/>
        </p:nvSpPr>
        <p:spPr>
          <a:xfrm>
            <a:off x="323528" y="332656"/>
            <a:ext cx="8496944" cy="720080"/>
          </a:xfrm>
          <a:prstGeom prst="rect">
            <a:avLst/>
          </a:prstGeom>
          <a:solidFill>
            <a:srgbClr val="6570BF"/>
          </a:solidFill>
          <a:ln>
            <a:solidFill>
              <a:srgbClr val="6570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12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5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8208472" y="743104"/>
            <a:ext cx="612000" cy="0"/>
          </a:xfrm>
          <a:prstGeom prst="line">
            <a:avLst/>
          </a:prstGeom>
          <a:ln w="12700">
            <a:solidFill>
              <a:srgbClr val="3C46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>
            <a:off x="323528" y="743104"/>
            <a:ext cx="7560840" cy="0"/>
          </a:xfrm>
          <a:prstGeom prst="line">
            <a:avLst/>
          </a:prstGeom>
          <a:ln w="12700">
            <a:solidFill>
              <a:srgbClr val="6570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5327" y="743104"/>
            <a:ext cx="431163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96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41"/>
          <a:stretch/>
        </p:blipFill>
        <p:spPr bwMode="auto">
          <a:xfrm>
            <a:off x="-1595" y="4149264"/>
            <a:ext cx="289123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>
            <a:spLocks/>
          </p:cNvSpPr>
          <p:nvPr userDrawn="1"/>
        </p:nvSpPr>
        <p:spPr>
          <a:xfrm>
            <a:off x="323528" y="332656"/>
            <a:ext cx="8496944" cy="540000"/>
          </a:xfrm>
          <a:prstGeom prst="rect">
            <a:avLst/>
          </a:prstGeom>
          <a:solidFill>
            <a:srgbClr val="84C6CC"/>
          </a:solidFill>
          <a:ln>
            <a:solidFill>
              <a:srgbClr val="84C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8208472" y="455072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8208472" y="757734"/>
            <a:ext cx="61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 userDrawn="1"/>
        </p:nvSpPr>
        <p:spPr>
          <a:xfrm>
            <a:off x="35496" y="6381328"/>
            <a:ext cx="72008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"/>
              </a:lnSpc>
            </a:pPr>
            <a:r>
              <a:rPr lang="fr-FR" sz="600" b="1" i="1" dirty="0" smtClean="0">
                <a:solidFill>
                  <a:srgbClr val="3C4693"/>
                </a:solidFill>
              </a:rPr>
              <a:t>ARS Auvergne-</a:t>
            </a:r>
            <a:br>
              <a:rPr lang="fr-FR" sz="600" b="1" i="1" dirty="0" smtClean="0">
                <a:solidFill>
                  <a:srgbClr val="3C4693"/>
                </a:solidFill>
              </a:rPr>
            </a:br>
            <a:r>
              <a:rPr lang="fr-FR" sz="600" b="1" i="1" dirty="0" smtClean="0">
                <a:solidFill>
                  <a:srgbClr val="3C4693"/>
                </a:solidFill>
              </a:rPr>
              <a:t>Rhône-Alpes</a:t>
            </a:r>
            <a:r>
              <a:rPr lang="fr-FR" sz="600" b="1" i="1" baseline="0" dirty="0" smtClean="0">
                <a:solidFill>
                  <a:srgbClr val="3C4693"/>
                </a:solidFill>
              </a:rPr>
              <a:t> </a:t>
            </a:r>
            <a:endParaRPr lang="fr-FR" sz="600" b="0" i="1" baseline="0" dirty="0" smtClean="0">
              <a:solidFill>
                <a:srgbClr val="3C4693"/>
              </a:solidFill>
            </a:endParaRPr>
          </a:p>
          <a:p>
            <a:pPr algn="l">
              <a:lnSpc>
                <a:spcPts val="700"/>
              </a:lnSpc>
            </a:pPr>
            <a:r>
              <a:rPr lang="fr-FR" sz="600" i="1" baseline="0" dirty="0" smtClean="0">
                <a:solidFill>
                  <a:srgbClr val="3C4693"/>
                </a:solidFill>
              </a:rPr>
              <a:t>04 72 34 74 00</a:t>
            </a:r>
            <a:endParaRPr lang="fr-FR" sz="600" i="1" dirty="0">
              <a:solidFill>
                <a:srgbClr val="3C4693"/>
              </a:solidFill>
            </a:endParaRP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107504" y="6741368"/>
            <a:ext cx="504056" cy="0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 userDrawn="1"/>
        </p:nvCxnSpPr>
        <p:spPr>
          <a:xfrm>
            <a:off x="107504" y="6379086"/>
            <a:ext cx="504056" cy="2242"/>
          </a:xfrm>
          <a:prstGeom prst="line">
            <a:avLst/>
          </a:prstGeom>
          <a:ln w="9525">
            <a:solidFill>
              <a:srgbClr val="7FAD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45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fr-FR" sz="1800" b="1" i="1" kern="1200" dirty="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1200"/>
        </a:spcAft>
        <a:buFont typeface="Arial" panose="020B0604020202020204" pitchFamily="34" charset="0"/>
        <a:buChar char="•"/>
        <a:defRPr lang="fr-FR" sz="1700" b="1" i="0" u="none" strike="noStrike" kern="1200" baseline="0" dirty="0" smtClean="0">
          <a:solidFill>
            <a:srgbClr val="3C4693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fr-FR" sz="1500" b="1" kern="1200" dirty="0" smtClean="0">
          <a:solidFill>
            <a:srgbClr val="C8D22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70576" y="836712"/>
            <a:ext cx="2721904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fr-FR" sz="1000" b="1" dirty="0" smtClean="0">
                <a:solidFill>
                  <a:srgbClr val="3C4693"/>
                </a:solidFill>
                <a:latin typeface="Cambria" panose="02040503050406030204" pitchFamily="18" charset="0"/>
              </a:rPr>
              <a:t>Lyon – colloque protection de l’enfance et handicap 4 décembre 2018</a:t>
            </a:r>
            <a:endParaRPr lang="fr-FR" sz="1000" b="1" baseline="0" dirty="0" smtClean="0">
              <a:solidFill>
                <a:srgbClr val="3C4693"/>
              </a:solidFill>
              <a:latin typeface="Cambria" panose="02040503050406030204" pitchFamily="18" charset="0"/>
            </a:endParaRPr>
          </a:p>
          <a:p>
            <a:r>
              <a:rPr lang="fr-FR" sz="800" dirty="0" smtClean="0">
                <a:solidFill>
                  <a:srgbClr val="3C4693"/>
                </a:solidFill>
                <a:latin typeface="Cambria" panose="02040503050406030204" pitchFamily="18" charset="0"/>
              </a:rPr>
              <a:t>Direction de l’autonomie</a:t>
            </a:r>
          </a:p>
          <a:p>
            <a:r>
              <a:rPr lang="fr-FR" sz="800" dirty="0" smtClean="0">
                <a:solidFill>
                  <a:srgbClr val="3C4693"/>
                </a:solidFill>
                <a:latin typeface="Cambria" panose="02040503050406030204" pitchFamily="18" charset="0"/>
              </a:rPr>
              <a:t>Marie-Hélène Lecenne, directric</a:t>
            </a:r>
            <a:r>
              <a:rPr lang="fr-FR" sz="1000" dirty="0" smtClean="0">
                <a:solidFill>
                  <a:srgbClr val="3C4693"/>
                </a:solidFill>
                <a:latin typeface="Cambria" panose="02040503050406030204" pitchFamily="18" charset="0"/>
              </a:rPr>
              <a:t>e</a:t>
            </a:r>
            <a:endParaRPr lang="fr-FR" sz="1000" dirty="0">
              <a:solidFill>
                <a:srgbClr val="3C4693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662880" y="1988840"/>
            <a:ext cx="6365504" cy="23042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3200" i="1" dirty="0" smtClean="0">
                <a:solidFill>
                  <a:srgbClr val="6570BF"/>
                </a:solidFill>
                <a:latin typeface="Cambria" panose="02040503050406030204" pitchFamily="18" charset="0"/>
              </a:rPr>
              <a:t>Protection de l’enfance et handicap : promouvoir le décloisonnement des deux secteurs </a:t>
            </a:r>
            <a:endParaRPr lang="fr-FR" sz="3200" i="1" dirty="0">
              <a:solidFill>
                <a:srgbClr val="6570B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404664"/>
            <a:ext cx="699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bg1"/>
                </a:solidFill>
                <a:latin typeface="Cambria" panose="02040503050406030204" pitchFamily="18" charset="0"/>
              </a:rPr>
              <a:t>7</a:t>
            </a:r>
            <a:r>
              <a:rPr lang="fr-FR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. Le </a:t>
            </a:r>
            <a:r>
              <a:rPr lang="fr-FR" b="1" i="1" dirty="0">
                <a:solidFill>
                  <a:schemeClr val="bg1"/>
                </a:solidFill>
                <a:latin typeface="Cambria" panose="02040503050406030204" pitchFamily="18" charset="0"/>
              </a:rPr>
              <a:t>cadre 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1353771"/>
            <a:ext cx="7848872" cy="497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3C4693"/>
                </a:solidFill>
              </a:rPr>
              <a:t>LFSS 2019 : </a:t>
            </a:r>
            <a:r>
              <a:rPr lang="fr-FR" dirty="0">
                <a:solidFill>
                  <a:srgbClr val="3C4693"/>
                </a:solidFill>
              </a:rPr>
              <a:t>base législative </a:t>
            </a:r>
            <a:endParaRPr lang="fr-FR" dirty="0" smtClean="0">
              <a:solidFill>
                <a:srgbClr val="3C4693"/>
              </a:solidFill>
            </a:endParaRPr>
          </a:p>
          <a:p>
            <a:pPr>
              <a:lnSpc>
                <a:spcPct val="110000"/>
              </a:lnSpc>
              <a:spcAft>
                <a:spcPts val="1200"/>
              </a:spcAft>
            </a:pPr>
            <a:endParaRPr lang="fr-FR" dirty="0">
              <a:solidFill>
                <a:srgbClr val="3C4693"/>
              </a:solidFill>
            </a:endParaRPr>
          </a:p>
          <a:p>
            <a:pPr marL="176213" indent="-176213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3C4693"/>
                </a:solidFill>
              </a:rPr>
              <a:t>Décret</a:t>
            </a:r>
            <a:r>
              <a:rPr lang="fr-FR" dirty="0">
                <a:solidFill>
                  <a:srgbClr val="3C4693"/>
                </a:solidFill>
              </a:rPr>
              <a:t> en CE </a:t>
            </a:r>
            <a:endParaRPr lang="fr-FR" dirty="0" smtClean="0">
              <a:solidFill>
                <a:srgbClr val="3C4693"/>
              </a:solidFill>
            </a:endParaRPr>
          </a:p>
          <a:p>
            <a:pPr>
              <a:lnSpc>
                <a:spcPct val="110000"/>
              </a:lnSpc>
              <a:spcAft>
                <a:spcPts val="1200"/>
              </a:spcAft>
            </a:pPr>
            <a:endParaRPr lang="fr-FR" b="1" dirty="0" smtClean="0">
              <a:solidFill>
                <a:srgbClr val="3C4693"/>
              </a:solidFill>
            </a:endParaRPr>
          </a:p>
          <a:p>
            <a:pPr marL="176213" indent="-176213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3C4693"/>
                </a:solidFill>
              </a:rPr>
              <a:t>Maillage </a:t>
            </a:r>
            <a:r>
              <a:rPr lang="fr-FR" dirty="0">
                <a:solidFill>
                  <a:srgbClr val="3C4693"/>
                </a:solidFill>
              </a:rPr>
              <a:t>du territoire en 5 ans </a:t>
            </a:r>
            <a:endParaRPr lang="fr-FR" dirty="0" smtClean="0">
              <a:solidFill>
                <a:srgbClr val="3C4693"/>
              </a:solidFill>
            </a:endParaRPr>
          </a:p>
          <a:p>
            <a:pPr>
              <a:lnSpc>
                <a:spcPct val="110000"/>
              </a:lnSpc>
              <a:spcAft>
                <a:spcPts val="1200"/>
              </a:spcAft>
            </a:pPr>
            <a:endParaRPr lang="fr-FR" dirty="0">
              <a:solidFill>
                <a:srgbClr val="3C4693"/>
              </a:solidFill>
            </a:endParaRPr>
          </a:p>
          <a:p>
            <a:pPr marL="176213" indent="-176213" algn="just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3C4693"/>
                </a:solidFill>
              </a:rPr>
              <a:t>Démarrage dès </a:t>
            </a:r>
            <a:r>
              <a:rPr lang="fr-FR" b="1" dirty="0">
                <a:solidFill>
                  <a:srgbClr val="3C4693"/>
                </a:solidFill>
              </a:rPr>
              <a:t>2019 </a:t>
            </a:r>
            <a:r>
              <a:rPr lang="fr-FR" dirty="0">
                <a:solidFill>
                  <a:srgbClr val="3C4693"/>
                </a:solidFill>
              </a:rPr>
              <a:t>pour les premières plateformes préfiguratrices </a:t>
            </a:r>
            <a:r>
              <a:rPr lang="fr-FR" dirty="0" smtClean="0">
                <a:solidFill>
                  <a:srgbClr val="3C4693"/>
                </a:solidFill>
              </a:rPr>
              <a:t/>
            </a:r>
            <a:br>
              <a:rPr lang="fr-FR" dirty="0" smtClean="0">
                <a:solidFill>
                  <a:srgbClr val="3C4693"/>
                </a:solidFill>
              </a:rPr>
            </a:br>
            <a:r>
              <a:rPr lang="fr-FR" dirty="0" smtClean="0">
                <a:solidFill>
                  <a:srgbClr val="3C4693"/>
                </a:solidFill>
              </a:rPr>
              <a:t>capables </a:t>
            </a:r>
            <a:r>
              <a:rPr lang="fr-FR" dirty="0">
                <a:solidFill>
                  <a:srgbClr val="3C4693"/>
                </a:solidFill>
              </a:rPr>
              <a:t>de participer à la construction des </a:t>
            </a:r>
            <a:r>
              <a:rPr lang="fr-FR" dirty="0" smtClean="0">
                <a:solidFill>
                  <a:srgbClr val="3C4693"/>
                </a:solidFill>
              </a:rPr>
              <a:t>outils : circulaire du 22 novembre 2018 anticipée en auvergne-</a:t>
            </a:r>
            <a:r>
              <a:rPr lang="fr-FR" dirty="0" err="1" smtClean="0">
                <a:solidFill>
                  <a:srgbClr val="3C4693"/>
                </a:solidFill>
              </a:rPr>
              <a:t>rhône-alpes</a:t>
            </a:r>
            <a:r>
              <a:rPr lang="fr-FR" dirty="0" smtClean="0">
                <a:solidFill>
                  <a:srgbClr val="3C4693"/>
                </a:solidFill>
              </a:rPr>
              <a:t> par la mobilisation de têtes de réseaux 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fr-FR" dirty="0">
              <a:solidFill>
                <a:srgbClr val="3C4693"/>
              </a:solidFill>
            </a:endParaRP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fr-FR" dirty="0" smtClean="0">
                <a:solidFill>
                  <a:srgbClr val="3C4693"/>
                </a:solidFill>
                <a:sym typeface="Wingdings" panose="05000000000000000000" pitchFamily="2" charset="2"/>
              </a:rPr>
              <a:t> </a:t>
            </a:r>
            <a:r>
              <a:rPr lang="fr-FR" b="1" dirty="0" smtClean="0">
                <a:solidFill>
                  <a:srgbClr val="3C4693"/>
                </a:solidFill>
                <a:sym typeface="Wingdings" panose="05000000000000000000" pitchFamily="2" charset="2"/>
              </a:rPr>
              <a:t>Favoriser l’accès à l’expertise sanitaire et médico-sociale pour intégrer le projet de soins au projet personnalisé de l’enfant.</a:t>
            </a:r>
            <a:endParaRPr lang="fr-FR" b="1" dirty="0" smtClean="0">
              <a:solidFill>
                <a:srgbClr val="3C46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06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404664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bg1"/>
                </a:solidFill>
                <a:latin typeface="Cambria" panose="02040503050406030204" pitchFamily="18" charset="0"/>
              </a:rPr>
              <a:t>8</a:t>
            </a:r>
            <a:r>
              <a:rPr lang="fr-FR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. Autres actions coordonnées </a:t>
            </a:r>
            <a:endParaRPr lang="fr-FR" sz="1200" b="1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1353771"/>
            <a:ext cx="7848872" cy="4521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3C4693"/>
                </a:solidFill>
              </a:rPr>
              <a:t>Des dispositifs dédiés expérimentaux évalués et pérennisés</a:t>
            </a:r>
          </a:p>
          <a:p>
            <a:pPr marL="285750" indent="-285750">
              <a:lnSpc>
                <a:spcPct val="110000"/>
              </a:lnSpc>
              <a:spcAft>
                <a:spcPts val="1200"/>
              </a:spcAft>
              <a:buFont typeface="Wingdings"/>
              <a:buChar char="è"/>
            </a:pPr>
            <a:r>
              <a:rPr lang="fr-FR" dirty="0" smtClean="0">
                <a:solidFill>
                  <a:srgbClr val="3C4693"/>
                </a:solidFill>
                <a:sym typeface="Wingdings" panose="05000000000000000000" pitchFamily="2" charset="2"/>
              </a:rPr>
              <a:t>Les DEAT : dispositifs expérimentaux d’accueil transitoires </a:t>
            </a:r>
            <a:r>
              <a:rPr lang="fr-FR" dirty="0" smtClean="0">
                <a:solidFill>
                  <a:srgbClr val="3C4693"/>
                </a:solidFill>
              </a:rPr>
              <a:t> 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endParaRPr lang="fr-FR" dirty="0">
              <a:solidFill>
                <a:srgbClr val="3C4693"/>
              </a:solidFill>
            </a:endParaRPr>
          </a:p>
          <a:p>
            <a:pPr marL="176213" indent="-176213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3C4693"/>
                </a:solidFill>
              </a:rPr>
              <a:t> </a:t>
            </a:r>
            <a:r>
              <a:rPr lang="fr-FR" dirty="0" smtClean="0">
                <a:solidFill>
                  <a:srgbClr val="3C4693"/>
                </a:solidFill>
              </a:rPr>
              <a:t>Des parents experts au profit d’une meilleure connaissance du handicap par les </a:t>
            </a:r>
            <a:r>
              <a:rPr lang="fr-FR" dirty="0">
                <a:solidFill>
                  <a:srgbClr val="3C4693"/>
                </a:solidFill>
              </a:rPr>
              <a:t>a</a:t>
            </a:r>
            <a:r>
              <a:rPr lang="fr-FR" dirty="0" smtClean="0">
                <a:solidFill>
                  <a:srgbClr val="3C4693"/>
                </a:solidFill>
              </a:rPr>
              <a:t>cteurs de la protection de l’enfance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endParaRPr lang="fr-FR" dirty="0" smtClean="0">
              <a:solidFill>
                <a:srgbClr val="3C4693"/>
              </a:solidFill>
            </a:endParaRPr>
          </a:p>
          <a:p>
            <a:pPr marL="176213" indent="-176213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3C4693"/>
                </a:solidFill>
              </a:rPr>
              <a:t>Une volonté de favoriser la convergence des pratiques : la proposition faite aux conseils départementaux ( PMI et Protection de l'enfance</a:t>
            </a:r>
            <a:r>
              <a:rPr lang="fr-FR" dirty="0" smtClean="0">
                <a:solidFill>
                  <a:srgbClr val="3C4693"/>
                </a:solidFill>
              </a:rPr>
              <a:t>) d’intégrer les comités de pilotage des nouvelles lignes 3 </a:t>
            </a:r>
            <a:endParaRPr lang="fr-FR" dirty="0" smtClean="0">
              <a:solidFill>
                <a:srgbClr val="3C4693"/>
              </a:solidFill>
            </a:endParaRPr>
          </a:p>
          <a:p>
            <a:pPr>
              <a:lnSpc>
                <a:spcPct val="110000"/>
              </a:lnSpc>
              <a:spcAft>
                <a:spcPts val="1200"/>
              </a:spcAft>
            </a:pPr>
            <a:endParaRPr lang="fr-FR" b="1" dirty="0" smtClean="0">
              <a:solidFill>
                <a:srgbClr val="3C4693"/>
              </a:solidFill>
            </a:endParaRPr>
          </a:p>
          <a:p>
            <a:pPr>
              <a:lnSpc>
                <a:spcPct val="110000"/>
              </a:lnSpc>
              <a:spcAft>
                <a:spcPts val="1200"/>
              </a:spcAft>
            </a:pPr>
            <a:endParaRPr lang="fr-FR" dirty="0">
              <a:solidFill>
                <a:srgbClr val="3C46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51520" y="1124744"/>
            <a:ext cx="8640960" cy="588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3C4693"/>
                </a:solidFill>
              </a:rPr>
              <a:t>Une logique populationnelle : parcours des jeunes dés le plus jeune âge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3C4693"/>
                </a:solidFill>
              </a:rPr>
              <a:t>8 objectifs prioritaires et transversaux  dans le schéma régional de santé :</a:t>
            </a:r>
          </a:p>
          <a:p>
            <a:pPr>
              <a:lnSpc>
                <a:spcPct val="110000"/>
              </a:lnSpc>
            </a:pPr>
            <a:r>
              <a:rPr lang="fr-FR" dirty="0" smtClean="0">
                <a:solidFill>
                  <a:srgbClr val="3C4693"/>
                </a:solidFill>
              </a:rPr>
              <a:t>1 Sensibiliser à la nécessaire limitation de l’exposition aux polluants et aux toxiques pour la femme enceinte</a:t>
            </a:r>
          </a:p>
          <a:p>
            <a:pPr>
              <a:lnSpc>
                <a:spcPct val="110000"/>
              </a:lnSpc>
            </a:pPr>
            <a:r>
              <a:rPr lang="fr-FR" dirty="0" smtClean="0">
                <a:solidFill>
                  <a:srgbClr val="3C4693"/>
                </a:solidFill>
              </a:rPr>
              <a:t>2 Améliorer dés la grossesse le suivi de la santé de la femme enceinte et du nouveau-né</a:t>
            </a:r>
          </a:p>
          <a:p>
            <a:pPr>
              <a:lnSpc>
                <a:spcPct val="110000"/>
              </a:lnSpc>
            </a:pPr>
            <a:r>
              <a:rPr lang="fr-FR" dirty="0" smtClean="0">
                <a:solidFill>
                  <a:srgbClr val="3C4693"/>
                </a:solidFill>
              </a:rPr>
              <a:t>3 Contribuer à limiter l’impact sur la santé des violences faites aux enfants et aux adolescents </a:t>
            </a:r>
          </a:p>
          <a:p>
            <a:pPr>
              <a:lnSpc>
                <a:spcPct val="110000"/>
              </a:lnSpc>
            </a:pPr>
            <a:r>
              <a:rPr lang="fr-FR" dirty="0" smtClean="0">
                <a:solidFill>
                  <a:srgbClr val="3C4693"/>
                </a:solidFill>
              </a:rPr>
              <a:t>4 Accompagner les parents et les enfants dés le plus jeune âge dans l’apprentissage des enjeux de santé</a:t>
            </a:r>
          </a:p>
          <a:p>
            <a:pPr>
              <a:lnSpc>
                <a:spcPct val="110000"/>
              </a:lnSpc>
            </a:pPr>
            <a:r>
              <a:rPr lang="fr-FR" dirty="0" smtClean="0">
                <a:solidFill>
                  <a:srgbClr val="3C4693"/>
                </a:solidFill>
              </a:rPr>
              <a:t>5 viser à réduire le nombre de jeunes en surpoids ou en obésité et améliorer la prise en charge de l’obésité</a:t>
            </a:r>
          </a:p>
          <a:p>
            <a:pPr>
              <a:lnSpc>
                <a:spcPct val="110000"/>
              </a:lnSpc>
            </a:pPr>
            <a:r>
              <a:rPr lang="fr-FR" dirty="0" smtClean="0">
                <a:solidFill>
                  <a:srgbClr val="3C4693"/>
                </a:solidFill>
              </a:rPr>
              <a:t>6 Améliorer la santé bucco-dentaire des jeunes</a:t>
            </a:r>
          </a:p>
          <a:p>
            <a:pPr>
              <a:lnSpc>
                <a:spcPct val="110000"/>
              </a:lnSpc>
            </a:pPr>
            <a:r>
              <a:rPr lang="fr-FR" dirty="0" smtClean="0">
                <a:solidFill>
                  <a:srgbClr val="3C4693"/>
                </a:solidFill>
              </a:rPr>
              <a:t>7 Promouvoir le bien-être en santé mentale, dépister le plus précocement possible et réduire les comportements à risques, les consommations de substances psychoactives et les éventuelles comorbidités psychiatriques</a:t>
            </a:r>
          </a:p>
          <a:p>
            <a:pPr>
              <a:lnSpc>
                <a:spcPct val="110000"/>
              </a:lnSpc>
            </a:pPr>
            <a:r>
              <a:rPr lang="fr-FR" dirty="0" smtClean="0">
                <a:solidFill>
                  <a:srgbClr val="3C4693"/>
                </a:solidFill>
              </a:rPr>
              <a:t>8 Participer à la promotion de la vie affective des jeunes et à l’amélioration de leur santé sexuelle</a:t>
            </a:r>
          </a:p>
          <a:p>
            <a:pPr algn="ctr">
              <a:lnSpc>
                <a:spcPct val="110000"/>
              </a:lnSpc>
            </a:pPr>
            <a:r>
              <a:rPr lang="fr-FR" dirty="0" smtClean="0">
                <a:solidFill>
                  <a:srgbClr val="3C4693"/>
                </a:solidFill>
              </a:rPr>
              <a:t> 	</a:t>
            </a:r>
            <a:r>
              <a:rPr lang="fr-FR" dirty="0" smtClean="0">
                <a:solidFill>
                  <a:srgbClr val="3C4693"/>
                </a:solidFill>
                <a:sym typeface="Wingdings" panose="05000000000000000000" pitchFamily="2" charset="2"/>
              </a:rPr>
              <a:t> </a:t>
            </a:r>
            <a:r>
              <a:rPr lang="fr-FR" b="1" dirty="0" smtClean="0">
                <a:solidFill>
                  <a:srgbClr val="3C4693"/>
                </a:solidFill>
                <a:sym typeface="Wingdings" panose="05000000000000000000" pitchFamily="2" charset="2"/>
              </a:rPr>
              <a:t>Une direction projet transversale au sein de l’ARS au sein de la direction de la stratégie et des parcours</a:t>
            </a:r>
            <a:endParaRPr lang="fr-FR" b="1" dirty="0">
              <a:solidFill>
                <a:srgbClr val="3C4693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404664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1. Un nouveau PRS qui aborde la thématique protection de l‘enfance et handicap</a:t>
            </a:r>
            <a:endParaRPr lang="fr-FR" sz="1400" b="1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0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55576" y="1484784"/>
            <a:ext cx="7848872" cy="344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3C4693"/>
                </a:solidFill>
              </a:rPr>
              <a:t>Pendant la grossesse</a:t>
            </a:r>
          </a:p>
          <a:p>
            <a:pPr>
              <a:lnSpc>
                <a:spcPct val="110000"/>
              </a:lnSpc>
            </a:pPr>
            <a:endParaRPr lang="fr-FR" dirty="0" smtClean="0">
              <a:solidFill>
                <a:srgbClr val="3C4693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3C4693"/>
                </a:solidFill>
              </a:rPr>
              <a:t>Dans le suivi du nouveau-né</a:t>
            </a:r>
          </a:p>
          <a:p>
            <a:pPr>
              <a:lnSpc>
                <a:spcPct val="110000"/>
              </a:lnSpc>
            </a:pPr>
            <a:endParaRPr lang="fr-FR" dirty="0" smtClean="0">
              <a:solidFill>
                <a:srgbClr val="3C4693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3C4693"/>
                </a:solidFill>
              </a:rPr>
              <a:t>Dans la limitation de l’impact sur la santé des violences faites au enfants : focus sur le syndrome du bébé secoué.</a:t>
            </a:r>
          </a:p>
          <a:p>
            <a:pPr>
              <a:lnSpc>
                <a:spcPct val="110000"/>
              </a:lnSpc>
            </a:pPr>
            <a:endParaRPr lang="fr-FR" dirty="0" smtClean="0">
              <a:solidFill>
                <a:srgbClr val="3C4693"/>
              </a:solidFill>
            </a:endParaRPr>
          </a:p>
          <a:p>
            <a:pPr>
              <a:lnSpc>
                <a:spcPct val="110000"/>
              </a:lnSpc>
            </a:pPr>
            <a:endParaRPr lang="fr-FR" dirty="0">
              <a:solidFill>
                <a:srgbClr val="3C4693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fr-FR" dirty="0" smtClean="0">
                <a:solidFill>
                  <a:srgbClr val="3C4693"/>
                </a:solidFill>
                <a:sym typeface="Wingdings" panose="05000000000000000000" pitchFamily="2" charset="2"/>
              </a:rPr>
              <a:t> </a:t>
            </a:r>
            <a:r>
              <a:rPr lang="fr-FR" b="1" dirty="0" smtClean="0">
                <a:solidFill>
                  <a:srgbClr val="3C4693"/>
                </a:solidFill>
                <a:sym typeface="Wingdings" panose="05000000000000000000" pitchFamily="2" charset="2"/>
              </a:rPr>
              <a:t>Développer une approche préventive </a:t>
            </a:r>
            <a:r>
              <a:rPr lang="fr-FR" b="1" dirty="0" smtClean="0">
                <a:solidFill>
                  <a:srgbClr val="3C4693"/>
                </a:solidFill>
              </a:rPr>
              <a:t> chez les soignants  souvent confrontés en première ligne en évitant la stigmatisation infondée des familles mais aussi la méconnaissance de la menace chez l’enfant </a:t>
            </a:r>
            <a:endParaRPr lang="fr-FR" b="1" dirty="0">
              <a:solidFill>
                <a:srgbClr val="3C4693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404664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2. Une vigilance particulière sur les situations de vulnérabilité physique et sociale et sur les situations de violences</a:t>
            </a:r>
            <a:endParaRPr lang="fr-FR" sz="1200" b="1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1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404664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3. </a:t>
            </a:r>
            <a:r>
              <a:rPr lang="fr-FR" sz="1200" b="1" i="1" dirty="0">
                <a:solidFill>
                  <a:schemeClr val="bg1"/>
                </a:solidFill>
                <a:latin typeface="Cambria" panose="02040503050406030204" pitchFamily="18" charset="0"/>
              </a:rPr>
              <a:t>R</a:t>
            </a:r>
            <a:r>
              <a:rPr lang="fr-FR" sz="12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epérage , dépistage et accompagnement précoces du handicap : un objectif à partager avec la protection de l’enfance</a:t>
            </a:r>
            <a:endParaRPr lang="fr-FR" sz="1200" b="1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1412776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Le schéma régional de santé  développe une approche préventive et précoce du repérage, du dépistage et de l’accompagnement du handicap dont doivent bénéficier les enfants relevant de la protection de l’enfance.</a:t>
            </a:r>
          </a:p>
          <a:p>
            <a:endParaRPr lang="fr-FR" dirty="0">
              <a:solidFill>
                <a:schemeClr val="tx2"/>
              </a:solidFill>
            </a:endParaRPr>
          </a:p>
          <a:p>
            <a:pPr algn="ctr"/>
            <a:r>
              <a:rPr lang="fr-FR" dirty="0" smtClean="0">
                <a:solidFill>
                  <a:schemeClr val="tx2"/>
                </a:solidFill>
                <a:sym typeface="Wingdings" panose="05000000000000000000" pitchFamily="2" charset="2"/>
              </a:rPr>
              <a:t> </a:t>
            </a:r>
            <a:r>
              <a:rPr lang="fr-FR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Les futures plateformes de coordination et d’orientation issues de la stratégie nationale pour l’autisme au sein des troubles neuro-développementaux </a:t>
            </a:r>
            <a:endParaRPr lang="fr-F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9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55576" y="1484784"/>
            <a:ext cx="7848872" cy="3073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3C4693"/>
                </a:solidFill>
              </a:rPr>
              <a:t>CIM </a:t>
            </a:r>
            <a:r>
              <a:rPr lang="fr-FR" b="1" dirty="0">
                <a:solidFill>
                  <a:srgbClr val="3C4693"/>
                </a:solidFill>
              </a:rPr>
              <a:t>10 et 11 </a:t>
            </a:r>
            <a:r>
              <a:rPr lang="fr-FR" b="1" dirty="0" smtClean="0">
                <a:solidFill>
                  <a:srgbClr val="3C4693"/>
                </a:solidFill>
              </a:rPr>
              <a:t>(2022</a:t>
            </a:r>
            <a:r>
              <a:rPr lang="fr-FR" b="1" dirty="0">
                <a:solidFill>
                  <a:srgbClr val="3C4693"/>
                </a:solidFill>
              </a:rPr>
              <a:t>) </a:t>
            </a:r>
            <a:endParaRPr lang="fr-FR" b="1" dirty="0" smtClean="0">
              <a:solidFill>
                <a:srgbClr val="3C4693"/>
              </a:solidFill>
            </a:endParaRPr>
          </a:p>
          <a:p>
            <a:pPr>
              <a:lnSpc>
                <a:spcPct val="110000"/>
              </a:lnSpc>
            </a:pPr>
            <a:r>
              <a:rPr lang="fr-FR" u="sng" dirty="0" smtClean="0">
                <a:solidFill>
                  <a:srgbClr val="3C4693"/>
                </a:solidFill>
              </a:rPr>
              <a:t>= </a:t>
            </a:r>
            <a:r>
              <a:rPr lang="fr-FR" u="sng" dirty="0">
                <a:solidFill>
                  <a:srgbClr val="3C4693"/>
                </a:solidFill>
              </a:rPr>
              <a:t>troubles du spectre de l’autisme </a:t>
            </a:r>
            <a:endParaRPr lang="fr-FR" u="sng" dirty="0" smtClean="0">
              <a:solidFill>
                <a:srgbClr val="3C4693"/>
              </a:solidFill>
            </a:endParaRPr>
          </a:p>
          <a:p>
            <a:pPr>
              <a:lnSpc>
                <a:spcPct val="110000"/>
              </a:lnSpc>
            </a:pPr>
            <a:r>
              <a:rPr lang="fr-FR" dirty="0" smtClean="0">
                <a:solidFill>
                  <a:srgbClr val="3C4693"/>
                </a:solidFill>
              </a:rPr>
              <a:t>+ </a:t>
            </a:r>
            <a:r>
              <a:rPr lang="fr-FR" dirty="0">
                <a:solidFill>
                  <a:srgbClr val="3C4693"/>
                </a:solidFill>
              </a:rPr>
              <a:t>troubles du développement intellectuel </a:t>
            </a:r>
            <a:endParaRPr lang="fr-FR" dirty="0" smtClean="0">
              <a:solidFill>
                <a:srgbClr val="3C4693"/>
              </a:solidFill>
            </a:endParaRPr>
          </a:p>
          <a:p>
            <a:pPr>
              <a:lnSpc>
                <a:spcPct val="110000"/>
              </a:lnSpc>
            </a:pPr>
            <a:r>
              <a:rPr lang="fr-FR" dirty="0" smtClean="0">
                <a:solidFill>
                  <a:srgbClr val="3C4693"/>
                </a:solidFill>
              </a:rPr>
              <a:t>+ </a:t>
            </a:r>
            <a:r>
              <a:rPr lang="fr-FR" dirty="0">
                <a:solidFill>
                  <a:srgbClr val="3C4693"/>
                </a:solidFill>
              </a:rPr>
              <a:t>déficit attentionnel </a:t>
            </a:r>
            <a:endParaRPr lang="fr-FR" dirty="0" smtClean="0">
              <a:solidFill>
                <a:srgbClr val="3C4693"/>
              </a:solidFill>
            </a:endParaRPr>
          </a:p>
          <a:p>
            <a:pPr>
              <a:lnSpc>
                <a:spcPct val="110000"/>
              </a:lnSpc>
            </a:pPr>
            <a:r>
              <a:rPr lang="fr-FR" dirty="0" smtClean="0">
                <a:solidFill>
                  <a:srgbClr val="3C4693"/>
                </a:solidFill>
              </a:rPr>
              <a:t>+ </a:t>
            </a:r>
            <a:r>
              <a:rPr lang="fr-FR" dirty="0">
                <a:solidFill>
                  <a:srgbClr val="3C4693"/>
                </a:solidFill>
              </a:rPr>
              <a:t>hyperactivité </a:t>
            </a:r>
            <a:endParaRPr lang="fr-FR" dirty="0" smtClean="0">
              <a:solidFill>
                <a:srgbClr val="3C4693"/>
              </a:solidFill>
            </a:endParaRPr>
          </a:p>
          <a:p>
            <a:pPr>
              <a:lnSpc>
                <a:spcPct val="110000"/>
              </a:lnSpc>
            </a:pPr>
            <a:r>
              <a:rPr lang="fr-FR" dirty="0" smtClean="0">
                <a:solidFill>
                  <a:srgbClr val="3C4693"/>
                </a:solidFill>
              </a:rPr>
              <a:t>+ </a:t>
            </a:r>
            <a:r>
              <a:rPr lang="fr-FR" dirty="0">
                <a:solidFill>
                  <a:srgbClr val="3C4693"/>
                </a:solidFill>
              </a:rPr>
              <a:t>DYS ( dyspraxie dysphasie dyslexie) 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fr-FR" sz="1500" dirty="0">
              <a:solidFill>
                <a:srgbClr val="3C4693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3C4693"/>
                </a:solidFill>
              </a:rPr>
              <a:t>DSM5 </a:t>
            </a:r>
            <a:r>
              <a:rPr lang="fr-FR" dirty="0">
                <a:solidFill>
                  <a:srgbClr val="3C4693"/>
                </a:solidFill>
              </a:rPr>
              <a:t>est la </a:t>
            </a:r>
            <a:r>
              <a:rPr lang="fr-FR" dirty="0" smtClean="0">
                <a:solidFill>
                  <a:srgbClr val="3C4693"/>
                </a:solidFill>
              </a:rPr>
              <a:t>référence</a:t>
            </a:r>
            <a:endParaRPr lang="fr-FR" sz="1500" dirty="0">
              <a:solidFill>
                <a:srgbClr val="3C4693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3C4693"/>
                </a:solidFill>
              </a:rPr>
              <a:t>Troubles associés 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3C4693"/>
                </a:solidFill>
              </a:rPr>
              <a:t>Prévalence : </a:t>
            </a:r>
            <a:r>
              <a:rPr lang="fr-FR" dirty="0">
                <a:solidFill>
                  <a:srgbClr val="3C4693"/>
                </a:solidFill>
              </a:rPr>
              <a:t>entre 5 et 7 % des naissances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95536" y="404664"/>
            <a:ext cx="699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4. Les troubles du neuro-développement</a:t>
            </a:r>
            <a:endParaRPr lang="fr-FR" b="1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04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7"/>
          <a:stretch/>
        </p:blipFill>
        <p:spPr bwMode="auto">
          <a:xfrm>
            <a:off x="606392" y="874463"/>
            <a:ext cx="8070064" cy="5511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95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55576" y="1484784"/>
            <a:ext cx="8064896" cy="458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A3AA0E"/>
                </a:solidFill>
              </a:rPr>
              <a:t>Ligne 1 = </a:t>
            </a:r>
            <a:r>
              <a:rPr lang="fr-FR" dirty="0">
                <a:solidFill>
                  <a:srgbClr val="3C4693"/>
                </a:solidFill>
              </a:rPr>
              <a:t>diagnostic simple avec prise en  charge possible de proximité </a:t>
            </a:r>
            <a:r>
              <a:rPr lang="fr-FR" dirty="0" smtClean="0">
                <a:solidFill>
                  <a:srgbClr val="3C4693"/>
                </a:solidFill>
              </a:rPr>
              <a:t/>
            </a:r>
            <a:br>
              <a:rPr lang="fr-FR" dirty="0" smtClean="0">
                <a:solidFill>
                  <a:srgbClr val="3C4693"/>
                </a:solidFill>
              </a:rPr>
            </a:br>
            <a:r>
              <a:rPr lang="fr-FR" dirty="0" smtClean="0">
                <a:solidFill>
                  <a:srgbClr val="3C4693"/>
                </a:solidFill>
              </a:rPr>
              <a:t>par </a:t>
            </a:r>
            <a:r>
              <a:rPr lang="fr-FR" dirty="0">
                <a:solidFill>
                  <a:srgbClr val="3C4693"/>
                </a:solidFill>
              </a:rPr>
              <a:t>les spécialistes de ville sous la responsabilité du médecin de l’enfant </a:t>
            </a:r>
            <a:r>
              <a:rPr lang="fr-FR" dirty="0" smtClean="0">
                <a:solidFill>
                  <a:srgbClr val="3C4693"/>
                </a:solidFill>
              </a:rPr>
              <a:t>(généraliste </a:t>
            </a:r>
            <a:r>
              <a:rPr lang="fr-FR" dirty="0">
                <a:solidFill>
                  <a:srgbClr val="3C4693"/>
                </a:solidFill>
              </a:rPr>
              <a:t>ou pédiatre) et en lien avec médecin scolaire et/ou </a:t>
            </a:r>
            <a:r>
              <a:rPr lang="fr-FR" dirty="0" smtClean="0">
                <a:solidFill>
                  <a:srgbClr val="3C4693"/>
                </a:solidFill>
              </a:rPr>
              <a:t>PMI ;</a:t>
            </a:r>
            <a:endParaRPr lang="fr-FR" dirty="0">
              <a:solidFill>
                <a:srgbClr val="3C4693"/>
              </a:solidFill>
            </a:endParaRPr>
          </a:p>
          <a:p>
            <a:pPr marL="176213" indent="-176213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A3AA0E"/>
                </a:solidFill>
              </a:rPr>
              <a:t>Ligne 2 = </a:t>
            </a:r>
            <a:r>
              <a:rPr lang="fr-FR" dirty="0">
                <a:solidFill>
                  <a:srgbClr val="3C4693"/>
                </a:solidFill>
              </a:rPr>
              <a:t>diagnostic plus complexe avec prise en charge par une équipe pluridisciplinaire spécialisée selon cahier des charges et recommandations </a:t>
            </a:r>
            <a:r>
              <a:rPr lang="fr-FR" dirty="0" smtClean="0">
                <a:solidFill>
                  <a:srgbClr val="3C4693"/>
                </a:solidFill>
              </a:rPr>
              <a:t/>
            </a:r>
            <a:br>
              <a:rPr lang="fr-FR" dirty="0" smtClean="0">
                <a:solidFill>
                  <a:srgbClr val="3C4693"/>
                </a:solidFill>
              </a:rPr>
            </a:br>
            <a:r>
              <a:rPr lang="fr-FR" dirty="0" smtClean="0">
                <a:solidFill>
                  <a:srgbClr val="3C4693"/>
                </a:solidFill>
              </a:rPr>
              <a:t>de </a:t>
            </a:r>
            <a:r>
              <a:rPr lang="fr-FR" dirty="0">
                <a:solidFill>
                  <a:srgbClr val="3C4693"/>
                </a:solidFill>
              </a:rPr>
              <a:t>bonnes </a:t>
            </a:r>
            <a:r>
              <a:rPr lang="fr-FR" dirty="0" smtClean="0">
                <a:solidFill>
                  <a:srgbClr val="3C4693"/>
                </a:solidFill>
              </a:rPr>
              <a:t>pratiques ;</a:t>
            </a:r>
            <a:endParaRPr lang="fr-FR" dirty="0">
              <a:solidFill>
                <a:srgbClr val="3C4693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A3AA0E"/>
                </a:solidFill>
              </a:rPr>
              <a:t>Ligne 3 = </a:t>
            </a:r>
            <a:r>
              <a:rPr lang="fr-FR" dirty="0">
                <a:solidFill>
                  <a:srgbClr val="3C4693"/>
                </a:solidFill>
              </a:rPr>
              <a:t>diagnostic très complexes relavant de centres ressources </a:t>
            </a:r>
            <a:r>
              <a:rPr lang="fr-FR" dirty="0" smtClean="0">
                <a:solidFill>
                  <a:srgbClr val="3C4693"/>
                </a:solidFill>
              </a:rPr>
              <a:t/>
            </a:r>
            <a:br>
              <a:rPr lang="fr-FR" dirty="0" smtClean="0">
                <a:solidFill>
                  <a:srgbClr val="3C4693"/>
                </a:solidFill>
              </a:rPr>
            </a:br>
            <a:r>
              <a:rPr lang="fr-FR" dirty="0" smtClean="0">
                <a:solidFill>
                  <a:srgbClr val="3C4693"/>
                </a:solidFill>
              </a:rPr>
              <a:t>CRA </a:t>
            </a:r>
            <a:r>
              <a:rPr lang="fr-FR" dirty="0">
                <a:solidFill>
                  <a:srgbClr val="3C4693"/>
                </a:solidFill>
              </a:rPr>
              <a:t>CRTLA Handicap rare START</a:t>
            </a:r>
            <a:r>
              <a:rPr lang="fr-FR" dirty="0" smtClean="0">
                <a:solidFill>
                  <a:srgbClr val="3C4693"/>
                </a:solidFill>
              </a:rPr>
              <a:t>…</a:t>
            </a:r>
            <a:endParaRPr lang="fr-FR" dirty="0">
              <a:solidFill>
                <a:srgbClr val="3C4693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fr-FR" b="1" dirty="0">
              <a:solidFill>
                <a:srgbClr val="3C4693"/>
              </a:solidFill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fr-FR" b="1" dirty="0" smtClean="0">
                <a:solidFill>
                  <a:srgbClr val="4B58B5"/>
                </a:solidFill>
                <a:sym typeface="Wingdings"/>
              </a:rPr>
              <a:t> </a:t>
            </a:r>
            <a:r>
              <a:rPr lang="fr-FR" b="1" dirty="0" smtClean="0">
                <a:solidFill>
                  <a:srgbClr val="4B58B5"/>
                </a:solidFill>
              </a:rPr>
              <a:t>Des </a:t>
            </a:r>
            <a:r>
              <a:rPr lang="fr-FR" b="1" dirty="0">
                <a:solidFill>
                  <a:srgbClr val="4B58B5"/>
                </a:solidFill>
              </a:rPr>
              <a:t>logiques en faveur de la précocité des diagnostics </a:t>
            </a:r>
            <a:r>
              <a:rPr lang="fr-FR" b="1" dirty="0" smtClean="0">
                <a:solidFill>
                  <a:srgbClr val="4B58B5"/>
                </a:solidFill>
              </a:rPr>
              <a:t>et </a:t>
            </a:r>
            <a:r>
              <a:rPr lang="fr-FR" b="1" dirty="0">
                <a:solidFill>
                  <a:srgbClr val="4B58B5"/>
                </a:solidFill>
              </a:rPr>
              <a:t>des accompagnements :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3C4693"/>
                </a:solidFill>
              </a:rPr>
              <a:t>Gradation des recours dans une logique de subsidiarité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3C4693"/>
                </a:solidFill>
              </a:rPr>
              <a:t>Fluidité des recours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3C4693"/>
                </a:solidFill>
              </a:rPr>
              <a:t>Appui et expertise en « cascade » : ligne 3 </a:t>
            </a:r>
            <a:r>
              <a:rPr lang="fr-FR" dirty="0">
                <a:solidFill>
                  <a:srgbClr val="A3AA0E"/>
                </a:solidFill>
                <a:sym typeface="Wingdings"/>
              </a:rPr>
              <a:t></a:t>
            </a:r>
            <a:r>
              <a:rPr lang="fr-FR" dirty="0">
                <a:solidFill>
                  <a:srgbClr val="3C4693"/>
                </a:solidFill>
              </a:rPr>
              <a:t> ligne 2 </a:t>
            </a:r>
            <a:r>
              <a:rPr lang="fr-FR" dirty="0">
                <a:solidFill>
                  <a:srgbClr val="A3AA0E"/>
                </a:solidFill>
                <a:sym typeface="Wingdings"/>
              </a:rPr>
              <a:t></a:t>
            </a:r>
            <a:r>
              <a:rPr lang="fr-FR" dirty="0" smtClean="0">
                <a:solidFill>
                  <a:srgbClr val="3C4693"/>
                </a:solidFill>
              </a:rPr>
              <a:t> </a:t>
            </a:r>
            <a:r>
              <a:rPr lang="fr-FR" dirty="0">
                <a:solidFill>
                  <a:srgbClr val="3C4693"/>
                </a:solidFill>
              </a:rPr>
              <a:t>ligne 1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fr-FR" b="1" dirty="0">
              <a:solidFill>
                <a:srgbClr val="3C4693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40466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5. Les </a:t>
            </a:r>
            <a:r>
              <a:rPr lang="fr-FR" b="1" i="1" dirty="0">
                <a:solidFill>
                  <a:schemeClr val="bg1"/>
                </a:solidFill>
                <a:latin typeface="Cambria" panose="02040503050406030204" pitchFamily="18" charset="0"/>
              </a:rPr>
              <a:t>3 lignes </a:t>
            </a:r>
            <a:r>
              <a:rPr lang="fr-FR" i="1" dirty="0">
                <a:solidFill>
                  <a:schemeClr val="bg1"/>
                </a:solidFill>
                <a:latin typeface="Cambria" panose="02040503050406030204" pitchFamily="18" charset="0"/>
              </a:rPr>
              <a:t>cf. référence recommandations HAS </a:t>
            </a:r>
            <a:r>
              <a:rPr lang="fr-FR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/ DYS </a:t>
            </a:r>
            <a:r>
              <a:rPr lang="fr-FR" i="1" dirty="0">
                <a:solidFill>
                  <a:schemeClr val="bg1"/>
                </a:solidFill>
                <a:latin typeface="Cambria" panose="02040503050406030204" pitchFamily="18" charset="0"/>
              </a:rPr>
              <a:t>décembre 2017 </a:t>
            </a:r>
          </a:p>
        </p:txBody>
      </p:sp>
    </p:spTree>
    <p:extLst>
      <p:ext uri="{BB962C8B-B14F-4D97-AF65-F5344CB8AC3E}">
        <p14:creationId xmlns:p14="http://schemas.microsoft.com/office/powerpoint/2010/main" val="25589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0543"/>
            <a:ext cx="6336704" cy="659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948264" y="6115362"/>
            <a:ext cx="20725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3C4693"/>
                </a:solidFill>
              </a:rPr>
              <a:t>Source :</a:t>
            </a:r>
            <a:r>
              <a:rPr lang="fr-FR" sz="1000" dirty="0" smtClean="0">
                <a:solidFill>
                  <a:srgbClr val="3C4693"/>
                </a:solidFill>
              </a:rPr>
              <a:t> HAS comment améliorer </a:t>
            </a:r>
            <a:br>
              <a:rPr lang="fr-FR" sz="1000" dirty="0" smtClean="0">
                <a:solidFill>
                  <a:srgbClr val="3C4693"/>
                </a:solidFill>
              </a:rPr>
            </a:br>
            <a:r>
              <a:rPr lang="fr-FR" sz="1000" dirty="0" smtClean="0">
                <a:solidFill>
                  <a:srgbClr val="3C4693"/>
                </a:solidFill>
              </a:rPr>
              <a:t>le parcours de santé d’un enfant avec TSLA – déc. 2017 </a:t>
            </a:r>
            <a:endParaRPr lang="fr-FR" sz="1000" dirty="0">
              <a:solidFill>
                <a:srgbClr val="3C46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4696-CE7E-4B16-ADD7-937198B6ED54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404664"/>
            <a:ext cx="699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bg1"/>
                </a:solidFill>
                <a:latin typeface="Cambria" panose="02040503050406030204" pitchFamily="18" charset="0"/>
              </a:rPr>
              <a:t>6</a:t>
            </a:r>
            <a:r>
              <a:rPr lang="fr-FR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. Les </a:t>
            </a:r>
            <a:r>
              <a:rPr lang="fr-FR" b="1" i="1" dirty="0">
                <a:solidFill>
                  <a:schemeClr val="bg1"/>
                </a:solidFill>
                <a:latin typeface="Cambria" panose="02040503050406030204" pitchFamily="18" charset="0"/>
              </a:rPr>
              <a:t>objectifs de la plateforme TND 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1124744"/>
            <a:ext cx="7848872" cy="5081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b="1" dirty="0" smtClean="0">
                <a:solidFill>
                  <a:srgbClr val="A3AA0E"/>
                </a:solidFill>
                <a:latin typeface="+mj-lt"/>
              </a:rPr>
              <a:t>UN PARCOURS DIAGNOSTIC D’UN AN 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3C4693"/>
                </a:solidFill>
              </a:rPr>
              <a:t>Le </a:t>
            </a:r>
            <a:r>
              <a:rPr lang="fr-FR" sz="1600" dirty="0">
                <a:solidFill>
                  <a:srgbClr val="3C4693"/>
                </a:solidFill>
              </a:rPr>
              <a:t>bilan et l’intervention précoce précèdent et participent au diagnostic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3C4693"/>
                </a:solidFill>
              </a:rPr>
              <a:t>Un </a:t>
            </a:r>
            <a:r>
              <a:rPr lang="fr-FR" sz="1600" dirty="0">
                <a:solidFill>
                  <a:srgbClr val="3C4693"/>
                </a:solidFill>
              </a:rPr>
              <a:t>parcours d’un an 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3C4693"/>
                </a:solidFill>
              </a:rPr>
              <a:t>Enfants </a:t>
            </a:r>
            <a:r>
              <a:rPr lang="fr-FR" sz="1600" dirty="0">
                <a:solidFill>
                  <a:srgbClr val="3C4693"/>
                </a:solidFill>
              </a:rPr>
              <a:t>de 0 à 6 ans 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3C4693"/>
                </a:solidFill>
              </a:rPr>
              <a:t>Coordination </a:t>
            </a:r>
            <a:r>
              <a:rPr lang="fr-FR" sz="1600" dirty="0">
                <a:solidFill>
                  <a:srgbClr val="3C4693"/>
                </a:solidFill>
              </a:rPr>
              <a:t>des contributeurs et contributions au bilan pour diagnostic et orientation adaptée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b="1" dirty="0" smtClean="0">
                <a:solidFill>
                  <a:srgbClr val="A3AA0E"/>
                </a:solidFill>
              </a:rPr>
              <a:t>LA LIGNE 2 MÉDICO-SOCIALE OU SANITAIRE COMME PORTE D’ENTRÉE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3C4693"/>
                </a:solidFill>
              </a:rPr>
              <a:t>Levier de l’évolution des structures de la ligne 2 : coordination et pratiques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3C4693"/>
                </a:solidFill>
              </a:rPr>
              <a:t>Suites du troisième plan autisme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3C4693"/>
                </a:solidFill>
              </a:rPr>
              <a:t>Limitation du recours à la ligne 3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3C4693"/>
                </a:solidFill>
              </a:rPr>
              <a:t>Plus grande proximité et lisibilité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b="1" dirty="0" smtClean="0">
                <a:solidFill>
                  <a:srgbClr val="A3AA0E"/>
                </a:solidFill>
              </a:rPr>
              <a:t>UNE MOBILISATION SUBSIDAIRE DE FORFAITS LIBÉRAUX RELEVANT DE L’ONDAM </a:t>
            </a:r>
            <a:br>
              <a:rPr lang="fr-FR" sz="1600" b="1" dirty="0" smtClean="0">
                <a:solidFill>
                  <a:srgbClr val="A3AA0E"/>
                </a:solidFill>
              </a:rPr>
            </a:br>
            <a:r>
              <a:rPr lang="fr-FR" sz="1600" b="1" dirty="0" smtClean="0">
                <a:solidFill>
                  <a:srgbClr val="A3AA0E"/>
                </a:solidFill>
              </a:rPr>
              <a:t>DE VILLE  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3C4693"/>
                </a:solidFill>
              </a:rPr>
              <a:t>Psychomotriciens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3C4693"/>
                </a:solidFill>
              </a:rPr>
              <a:t>Psychologues</a:t>
            </a:r>
            <a:endParaRPr lang="fr-FR" sz="1600" dirty="0">
              <a:solidFill>
                <a:srgbClr val="3C4693"/>
              </a:solidFill>
            </a:endParaRP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3C4693"/>
                </a:solidFill>
              </a:rPr>
              <a:t>Ergothérapeutes </a:t>
            </a:r>
          </a:p>
          <a:p>
            <a:pPr marL="176213" indent="-17621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3C4693"/>
                </a:solidFill>
              </a:rPr>
              <a:t>Autres libéraux = carte vitale</a:t>
            </a:r>
          </a:p>
        </p:txBody>
      </p:sp>
    </p:spTree>
    <p:extLst>
      <p:ext uri="{BB962C8B-B14F-4D97-AF65-F5344CB8AC3E}">
        <p14:creationId xmlns:p14="http://schemas.microsoft.com/office/powerpoint/2010/main" val="64248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RS_PagesTitre_Intercal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3_ARS_PagesIntérieures_AvecTitres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5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4_ARS_PagesIntérieures_AvecTitres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2_ARS_PagesIntérieures_AvecTitres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ARS_PagesIntérieures_SansTit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_ARS_PagesIntérieures_SansTit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3_ARS_PagesTitre_Intercal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2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_ARS_PagesIntérieures_AvecTitres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RS_PagesTitre_Intercal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RS_PagesIntérieures_AvecTitres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ARS_PagesIntérieures_AvecTitres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4_ARS_PagesIntérieures_AvecTitres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644</Words>
  <Application>Microsoft Office PowerPoint</Application>
  <PresentationFormat>Affichage à l'écran (4:3)</PresentationFormat>
  <Paragraphs>93</Paragraphs>
  <Slides>11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18</vt:i4>
      </vt:variant>
      <vt:variant>
        <vt:lpstr>Titres des diapositives</vt:lpstr>
      </vt:variant>
      <vt:variant>
        <vt:i4>11</vt:i4>
      </vt:variant>
    </vt:vector>
  </HeadingPairs>
  <TitlesOfParts>
    <vt:vector size="29" baseType="lpstr">
      <vt:lpstr>1_ARS_PagesTitre_Intercalaire</vt:lpstr>
      <vt:lpstr>2_ARS_PagesTitre_Intercalaire</vt:lpstr>
      <vt:lpstr>ARS_PagesIntérieures_AvecTitres_1</vt:lpstr>
      <vt:lpstr>ARS_PagesIntérieures_AvecTitres_2</vt:lpstr>
      <vt:lpstr>1_ARS_PagesIntérieures_AvecTitres_1</vt:lpstr>
      <vt:lpstr>3_ARS_PagesIntérieures_AvecTitres_1</vt:lpstr>
      <vt:lpstr>2_ARS_PagesIntérieures_AvecTitres_2</vt:lpstr>
      <vt:lpstr>7_ARS_PagesIntérieures_AvecTitres_1</vt:lpstr>
      <vt:lpstr>4_ARS_PagesIntérieures_AvecTitres_1</vt:lpstr>
      <vt:lpstr>3_ARS_PagesIntérieures_AvecTitres_2</vt:lpstr>
      <vt:lpstr>5_ARS_PagesIntérieures_AvecTitres_1</vt:lpstr>
      <vt:lpstr>4_ARS_PagesIntérieures_AvecTitres_3</vt:lpstr>
      <vt:lpstr>2_ARS_PagesIntérieures_AvecTitres_3</vt:lpstr>
      <vt:lpstr>ARS_PagesIntérieures_SansTitre</vt:lpstr>
      <vt:lpstr>1_ARS_PagesIntérieures_SansTitre</vt:lpstr>
      <vt:lpstr>3_ARS_PagesTitre_Intercalaire</vt:lpstr>
      <vt:lpstr>2_ARS_PagesIntérieures_AvecTitres_1</vt:lpstr>
      <vt:lpstr>1_ARS_PagesIntérieures_AvecTitres_2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chaas</dc:creator>
  <cp:lastModifiedBy>mhlecenne</cp:lastModifiedBy>
  <cp:revision>145</cp:revision>
  <dcterms:created xsi:type="dcterms:W3CDTF">2016-10-12T10:21:46Z</dcterms:created>
  <dcterms:modified xsi:type="dcterms:W3CDTF">2018-12-03T18:49:12Z</dcterms:modified>
</cp:coreProperties>
</file>